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54"/>
  </p:notesMasterIdLst>
  <p:handoutMasterIdLst>
    <p:handoutMasterId r:id="rId55"/>
  </p:handoutMasterIdLst>
  <p:sldIdLst>
    <p:sldId id="1974" r:id="rId2"/>
    <p:sldId id="2013" r:id="rId3"/>
    <p:sldId id="2036" r:id="rId4"/>
    <p:sldId id="2033" r:id="rId5"/>
    <p:sldId id="2034" r:id="rId6"/>
    <p:sldId id="2078" r:id="rId7"/>
    <p:sldId id="2079" r:id="rId8"/>
    <p:sldId id="2080" r:id="rId9"/>
    <p:sldId id="2081" r:id="rId10"/>
    <p:sldId id="2082" r:id="rId11"/>
    <p:sldId id="2083" r:id="rId12"/>
    <p:sldId id="2035" r:id="rId13"/>
    <p:sldId id="2037" r:id="rId14"/>
    <p:sldId id="2039" r:id="rId15"/>
    <p:sldId id="2040" r:id="rId16"/>
    <p:sldId id="2041" r:id="rId17"/>
    <p:sldId id="2042" r:id="rId18"/>
    <p:sldId id="2043" r:id="rId19"/>
    <p:sldId id="2044" r:id="rId20"/>
    <p:sldId id="2045" r:id="rId21"/>
    <p:sldId id="2046" r:id="rId22"/>
    <p:sldId id="2048" r:id="rId23"/>
    <p:sldId id="2047" r:id="rId24"/>
    <p:sldId id="2049" r:id="rId25"/>
    <p:sldId id="2050" r:id="rId26"/>
    <p:sldId id="2051" r:id="rId27"/>
    <p:sldId id="2052" r:id="rId28"/>
    <p:sldId id="2053" r:id="rId29"/>
    <p:sldId id="2054" r:id="rId30"/>
    <p:sldId id="2055" r:id="rId31"/>
    <p:sldId id="2056" r:id="rId32"/>
    <p:sldId id="2057" r:id="rId33"/>
    <p:sldId id="2058" r:id="rId34"/>
    <p:sldId id="2059" r:id="rId35"/>
    <p:sldId id="2061" r:id="rId36"/>
    <p:sldId id="2060" r:id="rId37"/>
    <p:sldId id="2062" r:id="rId38"/>
    <p:sldId id="2063" r:id="rId39"/>
    <p:sldId id="2064" r:id="rId40"/>
    <p:sldId id="2065" r:id="rId41"/>
    <p:sldId id="2066" r:id="rId42"/>
    <p:sldId id="2067" r:id="rId43"/>
    <p:sldId id="2068" r:id="rId44"/>
    <p:sldId id="2069" r:id="rId45"/>
    <p:sldId id="2070" r:id="rId46"/>
    <p:sldId id="2072" r:id="rId47"/>
    <p:sldId id="2071" r:id="rId48"/>
    <p:sldId id="2073" r:id="rId49"/>
    <p:sldId id="2074" r:id="rId50"/>
    <p:sldId id="2075" r:id="rId51"/>
    <p:sldId id="2076" r:id="rId52"/>
    <p:sldId id="2077" r:id="rId53"/>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3182" userDrawn="1">
          <p15:clr>
            <a:srgbClr val="A4A3A4"/>
          </p15:clr>
        </p15:guide>
        <p15:guide id="2" pos="2173" userDrawn="1">
          <p15:clr>
            <a:srgbClr val="A4A3A4"/>
          </p15:clr>
        </p15:guide>
        <p15:guide id="3" orient="horz" pos="31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AT SONER (YZB.)(MSB)" initials="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0066FF"/>
    <a:srgbClr val="FFFFCC"/>
    <a:srgbClr val="FFEEDD"/>
    <a:srgbClr val="CCFFCC"/>
    <a:srgbClr val="FFCC99"/>
    <a:srgbClr val="99FFCC"/>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0971" autoAdjust="0"/>
  </p:normalViewPr>
  <p:slideViewPr>
    <p:cSldViewPr>
      <p:cViewPr>
        <p:scale>
          <a:sx n="100" d="100"/>
          <a:sy n="100" d="100"/>
        </p:scale>
        <p:origin x="-1104" y="-1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8" d="100"/>
          <a:sy n="78" d="100"/>
        </p:scale>
        <p:origin x="3966" y="120"/>
      </p:cViewPr>
      <p:guideLst>
        <p:guide orient="horz" pos="3182"/>
        <p:guide orient="horz" pos="3157"/>
        <p:guide pos="217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3"/>
            <a:ext cx="2971800" cy="496332"/>
          </a:xfrm>
          <a:prstGeom prst="rect">
            <a:avLst/>
          </a:prstGeom>
        </p:spPr>
        <p:txBody>
          <a:bodyPr vert="horz" lIns="93122" tIns="46561" rIns="93122" bIns="46561" rtlCol="0"/>
          <a:lstStyle>
            <a:lvl1pPr algn="l">
              <a:defRPr sz="1200"/>
            </a:lvl1pPr>
          </a:lstStyle>
          <a:p>
            <a:endParaRPr lang="tr-TR" dirty="0"/>
          </a:p>
        </p:txBody>
      </p:sp>
      <p:sp>
        <p:nvSpPr>
          <p:cNvPr id="3" name="2 Veri Yer Tutucusu"/>
          <p:cNvSpPr>
            <a:spLocks noGrp="1"/>
          </p:cNvSpPr>
          <p:nvPr>
            <p:ph type="dt" sz="quarter" idx="1"/>
          </p:nvPr>
        </p:nvSpPr>
        <p:spPr>
          <a:xfrm>
            <a:off x="3884615" y="3"/>
            <a:ext cx="2971800" cy="496332"/>
          </a:xfrm>
          <a:prstGeom prst="rect">
            <a:avLst/>
          </a:prstGeom>
        </p:spPr>
        <p:txBody>
          <a:bodyPr vert="horz" lIns="93122" tIns="46561" rIns="93122" bIns="46561" rtlCol="0"/>
          <a:lstStyle>
            <a:lvl1pPr algn="r">
              <a:defRPr sz="1200"/>
            </a:lvl1pPr>
          </a:lstStyle>
          <a:p>
            <a:fld id="{5544144D-0199-437D-8232-D5ACA4CB6B2E}" type="datetimeFigureOut">
              <a:rPr lang="tr-TR" smtClean="0"/>
              <a:pPr/>
              <a:t>08.01.2019</a:t>
            </a:fld>
            <a:endParaRPr lang="tr-TR" dirty="0"/>
          </a:p>
        </p:txBody>
      </p:sp>
      <p:sp>
        <p:nvSpPr>
          <p:cNvPr id="4" name="3 Altbilgi Yer Tutucusu"/>
          <p:cNvSpPr>
            <a:spLocks noGrp="1"/>
          </p:cNvSpPr>
          <p:nvPr>
            <p:ph type="ftr" sz="quarter" idx="2"/>
          </p:nvPr>
        </p:nvSpPr>
        <p:spPr>
          <a:xfrm>
            <a:off x="1" y="9428588"/>
            <a:ext cx="2971800" cy="496332"/>
          </a:xfrm>
          <a:prstGeom prst="rect">
            <a:avLst/>
          </a:prstGeom>
        </p:spPr>
        <p:txBody>
          <a:bodyPr vert="horz" lIns="93122" tIns="46561" rIns="93122" bIns="46561" rtlCol="0" anchor="b"/>
          <a:lstStyle>
            <a:lvl1pPr algn="l">
              <a:defRPr sz="1200"/>
            </a:lvl1pPr>
          </a:lstStyle>
          <a:p>
            <a:endParaRPr lang="tr-TR" dirty="0"/>
          </a:p>
        </p:txBody>
      </p:sp>
      <p:sp>
        <p:nvSpPr>
          <p:cNvPr id="5" name="4 Slayt Numarası Yer Tutucusu"/>
          <p:cNvSpPr>
            <a:spLocks noGrp="1"/>
          </p:cNvSpPr>
          <p:nvPr>
            <p:ph type="sldNum" sz="quarter" idx="3"/>
          </p:nvPr>
        </p:nvSpPr>
        <p:spPr>
          <a:xfrm>
            <a:off x="3884615" y="9428588"/>
            <a:ext cx="2971800" cy="496332"/>
          </a:xfrm>
          <a:prstGeom prst="rect">
            <a:avLst/>
          </a:prstGeom>
        </p:spPr>
        <p:txBody>
          <a:bodyPr vert="horz" lIns="93122" tIns="46561" rIns="93122" bIns="46561" rtlCol="0" anchor="b"/>
          <a:lstStyle>
            <a:lvl1pPr algn="r">
              <a:defRPr sz="1200"/>
            </a:lvl1pPr>
          </a:lstStyle>
          <a:p>
            <a:fld id="{0FB18527-FC94-47D8-9E04-6D0EED947A85}" type="slidenum">
              <a:rPr lang="tr-TR" smtClean="0"/>
              <a:pPr/>
              <a:t>‹#›</a:t>
            </a:fld>
            <a:endParaRPr lang="tr-TR" dirty="0"/>
          </a:p>
        </p:txBody>
      </p:sp>
    </p:spTree>
    <p:extLst>
      <p:ext uri="{BB962C8B-B14F-4D97-AF65-F5344CB8AC3E}">
        <p14:creationId xmlns:p14="http://schemas.microsoft.com/office/powerpoint/2010/main" val="2895068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ayt Numarası Yer Tutucusu 6"/>
          <p:cNvSpPr>
            <a:spLocks noGrp="1"/>
          </p:cNvSpPr>
          <p:nvPr>
            <p:ph type="sldNum" sz="quarter" idx="5"/>
          </p:nvPr>
        </p:nvSpPr>
        <p:spPr>
          <a:xfrm>
            <a:off x="3884615" y="9428588"/>
            <a:ext cx="2971800" cy="496332"/>
          </a:xfrm>
          <a:prstGeom prst="rect">
            <a:avLst/>
          </a:prstGeom>
        </p:spPr>
        <p:txBody>
          <a:bodyPr vert="horz" lIns="93122" tIns="46561" rIns="93122" bIns="46561" rtlCol="0" anchor="b"/>
          <a:lstStyle>
            <a:lvl1pPr algn="r">
              <a:defRPr sz="1200"/>
            </a:lvl1pPr>
          </a:lstStyle>
          <a:p>
            <a:fld id="{E8ED6991-7DE8-4CBC-A66E-18955BDB915C}" type="slidenum">
              <a:rPr lang="tr-TR" smtClean="0"/>
              <a:pPr/>
              <a:t>‹#›</a:t>
            </a:fld>
            <a:endParaRPr lang="tr-TR" dirty="0"/>
          </a:p>
        </p:txBody>
      </p:sp>
      <p:sp>
        <p:nvSpPr>
          <p:cNvPr id="8" name="Slayt Görüntüsü Yer Tutucusu 7"/>
          <p:cNvSpPr>
            <a:spLocks noGrp="1" noRot="1" noChangeAspect="1"/>
          </p:cNvSpPr>
          <p:nvPr>
            <p:ph type="sldImg" idx="2"/>
          </p:nvPr>
        </p:nvSpPr>
        <p:spPr>
          <a:xfrm>
            <a:off x="946150" y="744538"/>
            <a:ext cx="4965700" cy="3724275"/>
          </a:xfrm>
          <a:prstGeom prst="rect">
            <a:avLst/>
          </a:prstGeom>
          <a:noFill/>
          <a:ln w="12700">
            <a:solidFill>
              <a:prstClr val="black"/>
            </a:solidFill>
          </a:ln>
        </p:spPr>
        <p:txBody>
          <a:bodyPr vert="horz" lIns="93122" tIns="46561" rIns="93122" bIns="46561" rtlCol="0" anchor="ctr"/>
          <a:lstStyle/>
          <a:p>
            <a:endParaRPr lang="tr-TR"/>
          </a:p>
        </p:txBody>
      </p:sp>
      <p:sp>
        <p:nvSpPr>
          <p:cNvPr id="9" name="Not Yer Tutucusu 8"/>
          <p:cNvSpPr>
            <a:spLocks noGrp="1"/>
          </p:cNvSpPr>
          <p:nvPr>
            <p:ph type="body" sz="quarter" idx="3"/>
          </p:nvPr>
        </p:nvSpPr>
        <p:spPr>
          <a:xfrm>
            <a:off x="685637" y="4715713"/>
            <a:ext cx="5486727" cy="4466511"/>
          </a:xfrm>
          <a:prstGeom prst="rect">
            <a:avLst/>
          </a:prstGeom>
        </p:spPr>
        <p:txBody>
          <a:bodyPr vert="horz" lIns="93122" tIns="46561" rIns="93122" bIns="46561"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81029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1 Slayt Görüntüsü Yer Tutucusu"/>
          <p:cNvSpPr>
            <a:spLocks noGrp="1" noRot="1" noChangeAspect="1" noTextEdit="1"/>
          </p:cNvSpPr>
          <p:nvPr>
            <p:ph type="sldImg"/>
          </p:nvPr>
        </p:nvSpPr>
        <p:spPr>
          <a:xfrm>
            <a:off x="898525" y="749300"/>
            <a:ext cx="4948238" cy="3711575"/>
          </a:xfrm>
          <a:ln/>
        </p:spPr>
      </p:sp>
      <p:sp>
        <p:nvSpPr>
          <p:cNvPr id="2" name="Not Yer Tutucusu 1"/>
          <p:cNvSpPr>
            <a:spLocks noGrp="1"/>
          </p:cNvSpPr>
          <p:nvPr>
            <p:ph type="body" idx="1"/>
          </p:nvPr>
        </p:nvSpPr>
        <p:spPr/>
        <p:txBody>
          <a:bodyPr/>
          <a:lstStyle/>
          <a:p>
            <a:r>
              <a:rPr lang="tr-TR" sz="1400" dirty="0">
                <a:latin typeface="Arial" panose="020B0604020202020204" pitchFamily="34" charset="0"/>
                <a:cs typeface="Arial" panose="020B0604020202020204" pitchFamily="34" charset="0"/>
              </a:rPr>
              <a:t>* Lojistik Genel Müdürlüğü Brifingi</a:t>
            </a:r>
          </a:p>
          <a:p>
            <a:r>
              <a:rPr lang="tr-TR"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463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10</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11</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12</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13</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14</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15</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16</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17</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18</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19</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baseline="0" dirty="0" smtClean="0"/>
              <a:t> Türk Silahlı Kuvvetlerinde görevli askeri ve sivil personel, öğrenciler, bunların adayları ve askerlik görevi ile yükümlü vatandaşların sağlık kurulu işlemleri Sağlık Yeteneği Yönetmeliği, Sağlık Muayene Yönergesi ve Sağlık Bakanlığı Sağlık Raporlarına İlişkin Usul ve Esaslar Dokümanı kapsamında, Sağlık Bakanlığınca yetkilendirilen 166 hastane tarafından gerçekleştirilmektedir.</a:t>
            </a:r>
            <a:endParaRPr lang="tr-TR"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2</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20</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21</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22</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23</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24</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25</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26</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27</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28</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29</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 Sağlık Yeteneği Yönetmeliği 12 bölüm</a:t>
            </a:r>
            <a:r>
              <a:rPr lang="tr-TR" sz="1200" b="1" baseline="0" dirty="0" smtClean="0">
                <a:latin typeface="Arial" panose="020B0604020202020204" pitchFamily="34" charset="0"/>
                <a:cs typeface="Arial" panose="020B0604020202020204" pitchFamily="34" charset="0"/>
              </a:rPr>
              <a:t> ve toplam 92 maddeden (88+3 EK Madde+1 Geçici Madde) oluşan bir mevzuattır.</a:t>
            </a:r>
            <a:endParaRPr lang="tr-TR" sz="1200" b="1" dirty="0" smtClean="0">
              <a:latin typeface="Arial" panose="020B0604020202020204" pitchFamily="34" charset="0"/>
              <a:cs typeface="Arial" panose="020B0604020202020204" pitchFamily="34" charset="0"/>
            </a:endParaRPr>
          </a:p>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3</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30</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31</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32</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33</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34</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35</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36</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37</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38</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39</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4</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40</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41</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42</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43</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44</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45</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46</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47</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48</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49</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pPr/>
              <a:t>5</a:t>
            </a:fld>
            <a:endParaRPr lang="tr-TR" dirty="0"/>
          </a:p>
        </p:txBody>
      </p:sp>
    </p:spTree>
    <p:extLst>
      <p:ext uri="{BB962C8B-B14F-4D97-AF65-F5344CB8AC3E}">
        <p14:creationId xmlns:p14="http://schemas.microsoft.com/office/powerpoint/2010/main" val="1653234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50</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51</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1 Slayt Görüntüsü Yer Tutucusu"/>
          <p:cNvSpPr>
            <a:spLocks noGrp="1" noRot="1" noChangeAspect="1" noTextEdit="1"/>
          </p:cNvSpPr>
          <p:nvPr>
            <p:ph type="sldImg"/>
          </p:nvPr>
        </p:nvSpPr>
        <p:spPr>
          <a:xfrm>
            <a:off x="898525" y="749300"/>
            <a:ext cx="4948238" cy="3711575"/>
          </a:xfrm>
          <a:ln/>
        </p:spPr>
      </p:sp>
      <p:sp>
        <p:nvSpPr>
          <p:cNvPr id="2" name="Not Yer Tutucusu 1"/>
          <p:cNvSpPr>
            <a:spLocks noGrp="1"/>
          </p:cNvSpPr>
          <p:nvPr>
            <p:ph type="body" idx="1"/>
          </p:nvPr>
        </p:nvSpPr>
        <p:spPr/>
        <p:txBody>
          <a:bodyPr/>
          <a:lstStyle/>
          <a:p>
            <a:r>
              <a:rPr lang="tr-TR" sz="1400" dirty="0">
                <a:latin typeface="Arial" panose="020B0604020202020204" pitchFamily="34" charset="0"/>
                <a:cs typeface="Arial" panose="020B0604020202020204" pitchFamily="34" charset="0"/>
              </a:rPr>
              <a:t>* Lojistik Genel Müdürlüğü Brifingi</a:t>
            </a:r>
          </a:p>
          <a:p>
            <a:r>
              <a:rPr lang="tr-TR"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463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defTabSz="179388">
              <a:lnSpc>
                <a:spcPct val="150000"/>
              </a:lnSpc>
              <a:defRPr/>
            </a:pPr>
            <a:r>
              <a:rPr kumimoji="0" lang="tr-TR" altLang="tr-TR" sz="1400" b="0" i="0" u="none" strike="noStrike" kern="1200" cap="none" spc="0" normalizeH="0" baseline="0" noProof="0" dirty="0" smtClean="0">
                <a:ln>
                  <a:noFill/>
                </a:ln>
                <a:solidFill>
                  <a:srgbClr val="2C2C2C"/>
                </a:solidFill>
                <a:effectLst/>
                <a:uLnTx/>
                <a:uFillTx/>
                <a:latin typeface="Arial" charset="0"/>
                <a:ea typeface="+mn-ea"/>
                <a:cs typeface="Arial" charset="0"/>
              </a:rPr>
              <a:t>*	</a:t>
            </a:r>
            <a:r>
              <a:rPr lang="tr-TR" altLang="tr-TR" sz="1400" b="0" dirty="0" smtClean="0">
                <a:solidFill>
                  <a:srgbClr val="FF0000"/>
                </a:solidFill>
                <a:latin typeface="Arial" pitchFamily="34" charset="0"/>
                <a:cs typeface="Arial" pitchFamily="34" charset="0"/>
              </a:rPr>
              <a:t>Sağlık Yeteneği Yönetmeliği</a:t>
            </a:r>
            <a:r>
              <a:rPr lang="tr-TR" altLang="tr-TR" sz="1400" b="0" dirty="0" smtClean="0">
                <a:solidFill>
                  <a:schemeClr val="tx1"/>
                </a:solidFill>
                <a:latin typeface="Arial" pitchFamily="34" charset="0"/>
                <a:cs typeface="Arial" pitchFamily="34" charset="0"/>
              </a:rPr>
              <a:t>; Türk Silahlı Kuvvetleri, Jandarma Genel Komutanlığı ve Sahil Güvenlik Komutanlığında  görevli askeri ve sivil personel, öğrenci, askeri ve sivil personel adayları ile askerlik görevi ile yükümlü vatandaşların </a:t>
            </a:r>
            <a:r>
              <a:rPr lang="tr-TR" altLang="tr-TR" sz="1400" b="1" dirty="0" smtClean="0">
                <a:solidFill>
                  <a:srgbClr val="0000FF"/>
                </a:solidFill>
                <a:latin typeface="Arial" pitchFamily="34" charset="0"/>
                <a:cs typeface="Arial" pitchFamily="34" charset="0"/>
              </a:rPr>
              <a:t>Silahlı Kuvvetlerdeki görevlere uyarlık bakımından sağlık yeteneklerini tespit eden ve barışta ve savaşta </a:t>
            </a:r>
            <a:r>
              <a:rPr lang="tr-TR" altLang="tr-TR" sz="1400" b="1" dirty="0" smtClean="0">
                <a:solidFill>
                  <a:schemeClr val="tx1"/>
                </a:solidFill>
                <a:latin typeface="Arial" pitchFamily="34" charset="0"/>
                <a:cs typeface="Arial" pitchFamily="34" charset="0"/>
              </a:rPr>
              <a:t>yapılacak sağlık işlemlerini düzenleyen </a:t>
            </a:r>
            <a:r>
              <a:rPr lang="tr-TR" altLang="tr-TR" sz="1400" b="0" dirty="0" smtClean="0">
                <a:solidFill>
                  <a:schemeClr val="tx1"/>
                </a:solidFill>
                <a:latin typeface="Arial" pitchFamily="34" charset="0"/>
                <a:cs typeface="Arial" pitchFamily="34" charset="0"/>
              </a:rPr>
              <a:t>mevzuattır.</a:t>
            </a:r>
          </a:p>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6</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 Sağlık Yeteneği Yönetmeliği 12 bölüm</a:t>
            </a:r>
            <a:r>
              <a:rPr lang="tr-TR" sz="1200" b="1" baseline="0" dirty="0" smtClean="0">
                <a:latin typeface="Arial" panose="020B0604020202020204" pitchFamily="34" charset="0"/>
                <a:cs typeface="Arial" panose="020B0604020202020204" pitchFamily="34" charset="0"/>
              </a:rPr>
              <a:t> ve toplam 92 maddeden (88+3 EK Madde+1 Geçici Madde) oluşan bir mevzuattır.</a:t>
            </a:r>
            <a:endParaRPr lang="tr-TR" sz="1200" b="1" dirty="0" smtClean="0">
              <a:latin typeface="Arial" panose="020B0604020202020204" pitchFamily="34" charset="0"/>
              <a:cs typeface="Arial" panose="020B0604020202020204" pitchFamily="34" charset="0"/>
            </a:endParaRPr>
          </a:p>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7</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 Sağlık Yeteneği Yönetmeliği 12 bölüm</a:t>
            </a:r>
            <a:r>
              <a:rPr lang="tr-TR" sz="1200" b="1" baseline="0" dirty="0" smtClean="0">
                <a:latin typeface="Arial" panose="020B0604020202020204" pitchFamily="34" charset="0"/>
                <a:cs typeface="Arial" panose="020B0604020202020204" pitchFamily="34" charset="0"/>
              </a:rPr>
              <a:t> ve toplam 92 maddeden (88+3 EK Madde+1 Geçici Madde) oluşan bir mevzuattır.</a:t>
            </a:r>
            <a:endParaRPr lang="tr-TR" sz="1200" b="1" dirty="0" smtClean="0">
              <a:latin typeface="Arial" panose="020B0604020202020204" pitchFamily="34" charset="0"/>
              <a:cs typeface="Arial" panose="020B0604020202020204" pitchFamily="34" charset="0"/>
            </a:endParaRPr>
          </a:p>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8</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 Sağlık Yeteneği Yönetmeliği 12 bölüm</a:t>
            </a:r>
            <a:r>
              <a:rPr lang="tr-TR" sz="1200" b="1" baseline="0" dirty="0" smtClean="0">
                <a:latin typeface="Arial" panose="020B0604020202020204" pitchFamily="34" charset="0"/>
                <a:cs typeface="Arial" panose="020B0604020202020204" pitchFamily="34" charset="0"/>
              </a:rPr>
              <a:t> ve toplam 92 maddeden (88+3 EK Madde+1 Geçici Madde) oluşan bir mevzuattır.</a:t>
            </a:r>
            <a:endParaRPr lang="tr-TR" sz="1200" b="1" dirty="0" smtClean="0">
              <a:latin typeface="Arial" panose="020B0604020202020204" pitchFamily="34" charset="0"/>
              <a:cs typeface="Arial" panose="020B0604020202020204" pitchFamily="34" charset="0"/>
            </a:endParaRPr>
          </a:p>
          <a:p>
            <a:endParaRPr lang="tr-TR" b="0" dirty="0"/>
          </a:p>
        </p:txBody>
      </p:sp>
      <p:sp>
        <p:nvSpPr>
          <p:cNvPr id="4" name="Slayt Numarası Yer Tutucusu 3"/>
          <p:cNvSpPr>
            <a:spLocks noGrp="1"/>
          </p:cNvSpPr>
          <p:nvPr>
            <p:ph type="sldNum" sz="quarter" idx="10"/>
          </p:nvPr>
        </p:nvSpPr>
        <p:spPr/>
        <p:txBody>
          <a:bodyPr/>
          <a:lstStyle/>
          <a:p>
            <a:fld id="{E8ED6991-7DE8-4CBC-A66E-18955BDB915C}" type="slidenum">
              <a:rPr lang="tr-TR" smtClean="0">
                <a:solidFill>
                  <a:prstClr val="black"/>
                </a:solidFill>
              </a:rPr>
              <a:pPr/>
              <a:t>9</a:t>
            </a:fld>
            <a:endParaRPr lang="tr-TR" dirty="0">
              <a:solidFill>
                <a:prstClr val="black"/>
              </a:solidFill>
            </a:endParaRPr>
          </a:p>
        </p:txBody>
      </p:sp>
    </p:spTree>
    <p:extLst>
      <p:ext uri="{BB962C8B-B14F-4D97-AF65-F5344CB8AC3E}">
        <p14:creationId xmlns:p14="http://schemas.microsoft.com/office/powerpoint/2010/main" val="165323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28836"/>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8" name="2 Metin Yer Tutucusu"/>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8" name="Text Box 6"/>
          <p:cNvSpPr txBox="1">
            <a:spLocks noChangeArrowheads="1"/>
          </p:cNvSpPr>
          <p:nvPr userDrawn="1"/>
        </p:nvSpPr>
        <p:spPr bwMode="auto">
          <a:xfrm>
            <a:off x="152451" y="6510338"/>
            <a:ext cx="1921120" cy="304800"/>
          </a:xfrm>
          <a:prstGeom prst="rect">
            <a:avLst/>
          </a:prstGeom>
          <a:noFill/>
          <a:ln>
            <a:noFill/>
          </a:ln>
          <a:extLst/>
        </p:spPr>
        <p:txBody>
          <a:bodyPr>
            <a:spAutoFit/>
          </a:bodyPr>
          <a:lstStyle>
            <a:lvl1pPr eaLnBrk="0" hangingPunct="0">
              <a:defRPr sz="2000" b="1">
                <a:solidFill>
                  <a:srgbClr val="FFFF00"/>
                </a:solidFill>
                <a:latin typeface="Arial" pitchFamily="34" charset="0"/>
                <a:ea typeface="Arial Unicode MS" pitchFamily="34" charset="-128"/>
                <a:cs typeface="Arial Unicode MS" pitchFamily="34" charset="-128"/>
              </a:defRPr>
            </a:lvl1pPr>
            <a:lvl2pPr marL="742950" indent="-285750" eaLnBrk="0" hangingPunct="0">
              <a:defRPr sz="2000" b="1">
                <a:solidFill>
                  <a:srgbClr val="FFFF00"/>
                </a:solidFill>
                <a:latin typeface="Arial" pitchFamily="34" charset="0"/>
                <a:ea typeface="Arial Unicode MS" pitchFamily="34" charset="-128"/>
                <a:cs typeface="Arial Unicode MS" pitchFamily="34" charset="-128"/>
              </a:defRPr>
            </a:lvl2pPr>
            <a:lvl3pPr marL="1143000" indent="-228600" eaLnBrk="0" hangingPunct="0">
              <a:defRPr sz="2000" b="1">
                <a:solidFill>
                  <a:srgbClr val="FFFF00"/>
                </a:solidFill>
                <a:latin typeface="Arial" pitchFamily="34" charset="0"/>
                <a:ea typeface="Arial Unicode MS" pitchFamily="34" charset="-128"/>
                <a:cs typeface="Arial Unicode MS" pitchFamily="34" charset="-128"/>
              </a:defRPr>
            </a:lvl3pPr>
            <a:lvl4pPr marL="1600200" indent="-228600" eaLnBrk="0" hangingPunct="0">
              <a:defRPr sz="2000" b="1">
                <a:solidFill>
                  <a:srgbClr val="FFFF00"/>
                </a:solidFill>
                <a:latin typeface="Arial" pitchFamily="34" charset="0"/>
                <a:ea typeface="Arial Unicode MS" pitchFamily="34" charset="-128"/>
                <a:cs typeface="Arial Unicode MS" pitchFamily="34" charset="-128"/>
              </a:defRPr>
            </a:lvl4pPr>
            <a:lvl5pPr marL="2057400" indent="-228600" eaLnBrk="0" hangingPunct="0">
              <a:defRPr sz="2000" b="1">
                <a:solidFill>
                  <a:srgbClr val="FFFF00"/>
                </a:solidFill>
                <a:latin typeface="Arial" pitchFamily="34" charset="0"/>
                <a:ea typeface="Arial Unicode MS" pitchFamily="34" charset="-128"/>
                <a:cs typeface="Arial Unicode MS" pitchFamily="34" charset="-128"/>
              </a:defRPr>
            </a:lvl5pPr>
            <a:lvl6pPr marL="2514600" indent="-228600" algn="ctr" eaLnBrk="0" fontAlgn="base" hangingPunct="0">
              <a:lnSpc>
                <a:spcPct val="80000"/>
              </a:lnSpc>
              <a:spcBef>
                <a:spcPct val="0"/>
              </a:spcBef>
              <a:spcAft>
                <a:spcPct val="0"/>
              </a:spcAft>
              <a:buClr>
                <a:srgbClr val="FAFD00"/>
              </a:buClr>
              <a:buSzPct val="100000"/>
              <a:buFont typeface="Wingdings" pitchFamily="2" charset="2"/>
              <a:defRPr sz="2000" b="1">
                <a:solidFill>
                  <a:srgbClr val="FFFF00"/>
                </a:solidFill>
                <a:latin typeface="Arial" pitchFamily="34" charset="0"/>
                <a:ea typeface="Arial Unicode MS" pitchFamily="34" charset="-128"/>
                <a:cs typeface="Arial Unicode MS" pitchFamily="34" charset="-128"/>
              </a:defRPr>
            </a:lvl6pPr>
            <a:lvl7pPr marL="2971800" indent="-228600" algn="ctr" eaLnBrk="0" fontAlgn="base" hangingPunct="0">
              <a:lnSpc>
                <a:spcPct val="80000"/>
              </a:lnSpc>
              <a:spcBef>
                <a:spcPct val="0"/>
              </a:spcBef>
              <a:spcAft>
                <a:spcPct val="0"/>
              </a:spcAft>
              <a:buClr>
                <a:srgbClr val="FAFD00"/>
              </a:buClr>
              <a:buSzPct val="100000"/>
              <a:buFont typeface="Wingdings" pitchFamily="2" charset="2"/>
              <a:defRPr sz="2000" b="1">
                <a:solidFill>
                  <a:srgbClr val="FFFF00"/>
                </a:solidFill>
                <a:latin typeface="Arial" pitchFamily="34" charset="0"/>
                <a:ea typeface="Arial Unicode MS" pitchFamily="34" charset="-128"/>
                <a:cs typeface="Arial Unicode MS" pitchFamily="34" charset="-128"/>
              </a:defRPr>
            </a:lvl7pPr>
            <a:lvl8pPr marL="3429000" indent="-228600" algn="ctr" eaLnBrk="0" fontAlgn="base" hangingPunct="0">
              <a:lnSpc>
                <a:spcPct val="80000"/>
              </a:lnSpc>
              <a:spcBef>
                <a:spcPct val="0"/>
              </a:spcBef>
              <a:spcAft>
                <a:spcPct val="0"/>
              </a:spcAft>
              <a:buClr>
                <a:srgbClr val="FAFD00"/>
              </a:buClr>
              <a:buSzPct val="100000"/>
              <a:buFont typeface="Wingdings" pitchFamily="2" charset="2"/>
              <a:defRPr sz="2000" b="1">
                <a:solidFill>
                  <a:srgbClr val="FFFF00"/>
                </a:solidFill>
                <a:latin typeface="Arial" pitchFamily="34" charset="0"/>
                <a:ea typeface="Arial Unicode MS" pitchFamily="34" charset="-128"/>
                <a:cs typeface="Arial Unicode MS" pitchFamily="34" charset="-128"/>
              </a:defRPr>
            </a:lvl8pPr>
            <a:lvl9pPr marL="3886200" indent="-228600" algn="ctr" eaLnBrk="0" fontAlgn="base" hangingPunct="0">
              <a:lnSpc>
                <a:spcPct val="80000"/>
              </a:lnSpc>
              <a:spcBef>
                <a:spcPct val="0"/>
              </a:spcBef>
              <a:spcAft>
                <a:spcPct val="0"/>
              </a:spcAft>
              <a:buClr>
                <a:srgbClr val="FAFD00"/>
              </a:buClr>
              <a:buSzPct val="100000"/>
              <a:buFont typeface="Wingdings" pitchFamily="2" charset="2"/>
              <a:defRPr sz="2000" b="1">
                <a:solidFill>
                  <a:srgbClr val="FFFF00"/>
                </a:solidFill>
                <a:latin typeface="Arial" pitchFamily="34" charset="0"/>
                <a:ea typeface="Arial Unicode MS" pitchFamily="34" charset="-128"/>
                <a:cs typeface="Arial Unicode MS" pitchFamily="34" charset="-128"/>
              </a:defRPr>
            </a:lvl9pPr>
          </a:lstStyle>
          <a:p>
            <a:pPr fontAlgn="base">
              <a:spcBef>
                <a:spcPct val="0"/>
              </a:spcBef>
              <a:spcAft>
                <a:spcPct val="0"/>
              </a:spcAft>
              <a:defRPr/>
            </a:pPr>
            <a:r>
              <a:rPr lang="tr-TR" altLang="tr-TR" sz="1400" dirty="0" smtClean="0">
                <a:solidFill>
                  <a:srgbClr val="000000"/>
                </a:solidFill>
                <a:cs typeface="Arial" pitchFamily="34" charset="0"/>
              </a:rPr>
              <a:t>TASNİF DIŞI</a:t>
            </a:r>
            <a:endParaRPr lang="en-AU" altLang="tr-TR" sz="1400" dirty="0" smtClean="0">
              <a:solidFill>
                <a:srgbClr val="000000"/>
              </a:solidFill>
              <a:cs typeface="Arial" pitchFamily="34" charset="0"/>
            </a:endParaRPr>
          </a:p>
        </p:txBody>
      </p:sp>
      <p:sp>
        <p:nvSpPr>
          <p:cNvPr id="9" name="Slayt Numarası Yer Tutucusu 1"/>
          <p:cNvSpPr txBox="1">
            <a:spLocks/>
          </p:cNvSpPr>
          <p:nvPr userDrawn="1"/>
        </p:nvSpPr>
        <p:spPr>
          <a:xfrm>
            <a:off x="8269217" y="6481872"/>
            <a:ext cx="874834" cy="360363"/>
          </a:xfrm>
          <a:prstGeom prst="rect">
            <a:avLst/>
          </a:prstGeom>
        </p:spPr>
        <p:txBody>
          <a:bodyPr lIns="72000" tIns="36000" rIns="72000" bIns="36000" anchor="ctr"/>
          <a:lstStyle>
            <a:defPPr>
              <a:defRPr lang="en-AU"/>
            </a:defPPr>
            <a:lvl1pPr algn="r" rtl="0" eaLnBrk="1" fontAlgn="base" hangingPunct="1">
              <a:lnSpc>
                <a:spcPct val="100000"/>
              </a:lnSpc>
              <a:spcBef>
                <a:spcPct val="0"/>
              </a:spcBef>
              <a:spcAft>
                <a:spcPct val="0"/>
              </a:spcAft>
              <a:buClrTx/>
              <a:buSzTx/>
              <a:buFontTx/>
              <a:buNone/>
              <a:defRPr sz="1400" b="1" kern="1200">
                <a:solidFill>
                  <a:srgbClr val="000000"/>
                </a:solidFill>
                <a:latin typeface="Arial" pitchFamily="34" charset="0"/>
                <a:ea typeface="+mn-ea"/>
                <a:cs typeface="Arial" pitchFamily="34" charset="0"/>
              </a:defRPr>
            </a:lvl1pPr>
            <a:lvl2pPr marL="742950" indent="-285750" algn="l" rtl="0" eaLnBrk="0" fontAlgn="base" hangingPunct="0">
              <a:lnSpc>
                <a:spcPct val="80000"/>
              </a:lnSpc>
              <a:spcBef>
                <a:spcPct val="20000"/>
              </a:spcBef>
              <a:spcAft>
                <a:spcPct val="0"/>
              </a:spcAft>
              <a:buClr>
                <a:srgbClr val="FAFD00"/>
              </a:buClr>
              <a:buSzPct val="100000"/>
              <a:buFont typeface="Wingdings" pitchFamily="2" charset="2"/>
              <a:buChar char="–"/>
              <a:defRPr sz="2800" b="1" kern="1200">
                <a:solidFill>
                  <a:schemeClr val="tx1"/>
                </a:solidFill>
                <a:latin typeface="Arial" pitchFamily="34" charset="0"/>
                <a:ea typeface="Arial Unicode MS" pitchFamily="34" charset="-128"/>
                <a:cs typeface="Arial" pitchFamily="34" charset="0"/>
              </a:defRPr>
            </a:lvl2pPr>
            <a:lvl3pPr marL="1143000" indent="-228600" algn="l" rtl="0" eaLnBrk="0" fontAlgn="base" hangingPunct="0">
              <a:lnSpc>
                <a:spcPct val="80000"/>
              </a:lnSpc>
              <a:spcBef>
                <a:spcPct val="20000"/>
              </a:spcBef>
              <a:spcAft>
                <a:spcPct val="0"/>
              </a:spcAft>
              <a:buClr>
                <a:srgbClr val="FAFD00"/>
              </a:buClr>
              <a:buSzPct val="100000"/>
              <a:buFont typeface="Wingdings" pitchFamily="2" charset="2"/>
              <a:buChar char="•"/>
              <a:defRPr sz="2400" b="1" kern="1200">
                <a:solidFill>
                  <a:schemeClr val="tx1"/>
                </a:solidFill>
                <a:latin typeface="Arial" pitchFamily="34" charset="0"/>
                <a:ea typeface="Arial Unicode MS" pitchFamily="34" charset="-128"/>
                <a:cs typeface="Arial" pitchFamily="34" charset="0"/>
              </a:defRPr>
            </a:lvl3pPr>
            <a:lvl4pPr marL="1600200" indent="-228600" algn="l" rtl="0" eaLnBrk="0" fontAlgn="base" hangingPunct="0">
              <a:lnSpc>
                <a:spcPct val="80000"/>
              </a:lnSpc>
              <a:spcBef>
                <a:spcPct val="20000"/>
              </a:spcBef>
              <a:spcAft>
                <a:spcPct val="0"/>
              </a:spcAft>
              <a:buClr>
                <a:srgbClr val="FAFD00"/>
              </a:buClr>
              <a:buSzPct val="100000"/>
              <a:buFont typeface="Wingdings" pitchFamily="2" charset="2"/>
              <a:buChar char="–"/>
              <a:defRPr sz="2000" b="1" kern="1200">
                <a:solidFill>
                  <a:schemeClr val="tx1"/>
                </a:solidFill>
                <a:latin typeface="Arial" pitchFamily="34" charset="0"/>
                <a:ea typeface="Arial Unicode MS" pitchFamily="34" charset="-128"/>
                <a:cs typeface="Arial" pitchFamily="34" charset="0"/>
              </a:defRPr>
            </a:lvl4pPr>
            <a:lvl5pPr marL="2057400" indent="-228600" algn="l" rtl="0" eaLnBrk="0" fontAlgn="base" hangingPunct="0">
              <a:lnSpc>
                <a:spcPct val="80000"/>
              </a:lnSpc>
              <a:spcBef>
                <a:spcPct val="20000"/>
              </a:spcBef>
              <a:spcAft>
                <a:spcPct val="0"/>
              </a:spcAft>
              <a:buClr>
                <a:srgbClr val="FAFD00"/>
              </a:buClr>
              <a:buSzPct val="100000"/>
              <a:buFont typeface="Wingdings" pitchFamily="2" charset="2"/>
              <a:buChar char="»"/>
              <a:defRPr sz="2000" b="1" kern="1200">
                <a:solidFill>
                  <a:schemeClr val="tx1"/>
                </a:solidFill>
                <a:latin typeface="Arial" pitchFamily="34" charset="0"/>
                <a:ea typeface="Arial Unicode MS" pitchFamily="34" charset="-128"/>
                <a:cs typeface="Arial" pitchFamily="34"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Arial" pitchFamily="34" charset="0"/>
                <a:ea typeface="Arial Unicode MS" pitchFamily="34" charset="-128"/>
                <a:cs typeface="Arial" pitchFamily="34"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Arial" pitchFamily="34" charset="0"/>
                <a:ea typeface="Arial Unicode MS" pitchFamily="34" charset="-128"/>
                <a:cs typeface="Arial" pitchFamily="34"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Arial" pitchFamily="34" charset="0"/>
                <a:ea typeface="Arial Unicode MS" pitchFamily="34" charset="-128"/>
                <a:cs typeface="Arial" pitchFamily="34"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Arial" pitchFamily="34" charset="0"/>
                <a:ea typeface="Arial Unicode MS" pitchFamily="34" charset="-128"/>
                <a:cs typeface="Arial" pitchFamily="34" charset="0"/>
              </a:defRPr>
            </a:lvl9pPr>
          </a:lstStyle>
          <a:p>
            <a:pPr>
              <a:defRPr/>
            </a:pPr>
            <a:fld id="{A082493F-5D80-4E03-846A-E764FC06EAE8}" type="slidenum">
              <a:rPr lang="tr-TR" altLang="tr-TR" smtClean="0"/>
              <a:pPr>
                <a:defRPr/>
              </a:pPr>
              <a:t>‹#›</a:t>
            </a:fld>
            <a:r>
              <a:rPr lang="tr-TR" altLang="tr-TR" dirty="0" smtClean="0"/>
              <a:t>/52</a:t>
            </a:r>
            <a:endParaRPr lang="tr-TR" altLang="tr-TR" dirty="0"/>
          </a:p>
        </p:txBody>
      </p:sp>
    </p:spTree>
    <p:extLst>
      <p:ext uri="{BB962C8B-B14F-4D97-AF65-F5344CB8AC3E}">
        <p14:creationId xmlns:p14="http://schemas.microsoft.com/office/powerpoint/2010/main" val="396056470"/>
      </p:ext>
    </p:extLst>
  </p:cSld>
  <p:clrMap bg1="lt1" tx1="dk1" bg2="lt2" tx2="dk2" accent1="accent1" accent2="accent2" accent3="accent3" accent4="accent4" accent5="accent5" accent6="accent6" hlink="hlink" folHlink="folHlink"/>
  <p:sldLayoutIdLst>
    <p:sldLayoutId id="214748771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2"/>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3469103" y="814187"/>
            <a:ext cx="2399041" cy="292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 Box 4"/>
          <p:cNvSpPr txBox="1">
            <a:spLocks noChangeArrowheads="1"/>
          </p:cNvSpPr>
          <p:nvPr/>
        </p:nvSpPr>
        <p:spPr bwMode="auto">
          <a:xfrm>
            <a:off x="19050" y="3924300"/>
            <a:ext cx="9144000"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1" hangingPunct="1"/>
            <a:r>
              <a:rPr lang="tr-TR" altLang="tr-TR" sz="3200" dirty="0" smtClean="0">
                <a:solidFill>
                  <a:srgbClr val="FF0000"/>
                </a:solidFill>
              </a:rPr>
              <a:t>Millî Savunma Bakanlığı</a:t>
            </a:r>
          </a:p>
          <a:p>
            <a:pPr algn="ctr" eaLnBrk="1" hangingPunct="1"/>
            <a:r>
              <a:rPr lang="tr-TR" altLang="tr-TR" sz="3200" dirty="0" smtClean="0">
                <a:solidFill>
                  <a:srgbClr val="0000FF"/>
                </a:solidFill>
              </a:rPr>
              <a:t>« Sağlık Kurulu İşlemleri Genel Hükümler »</a:t>
            </a:r>
            <a:endParaRPr lang="tr-TR" altLang="tr-TR" sz="3200" dirty="0">
              <a:solidFill>
                <a:srgbClr val="0000FF"/>
              </a:solidFill>
            </a:endParaRPr>
          </a:p>
        </p:txBody>
      </p:sp>
    </p:spTree>
    <p:extLst>
      <p:ext uri="{BB962C8B-B14F-4D97-AF65-F5344CB8AC3E}">
        <p14:creationId xmlns:p14="http://schemas.microsoft.com/office/powerpoint/2010/main" val="235445936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Yeteneği Yönetmeliği</a:t>
            </a:r>
          </a:p>
          <a:p>
            <a:pPr algn="ctr" eaLnBrk="0" fontAlgn="base" hangingPunct="0">
              <a:spcBef>
                <a:spcPct val="0"/>
              </a:spcBef>
              <a:spcAft>
                <a:spcPct val="0"/>
              </a:spcAft>
              <a:defRPr/>
            </a:pPr>
            <a:r>
              <a:rPr lang="tr-TR" altLang="tr-TR" sz="3200" dirty="0" smtClean="0">
                <a:solidFill>
                  <a:srgbClr val="0000FF"/>
                </a:solidFill>
              </a:rPr>
              <a:t>« </a:t>
            </a:r>
            <a:r>
              <a:rPr lang="tr-TR" altLang="tr-TR" sz="3200" dirty="0" smtClean="0">
                <a:solidFill>
                  <a:srgbClr val="0000FF"/>
                </a:solidFill>
              </a:rPr>
              <a:t>EK-Ç»</a:t>
            </a:r>
            <a:endParaRPr lang="tr-TR" altLang="tr-TR" sz="3200" kern="0" dirty="0" smtClean="0">
              <a:solidFill>
                <a:srgbClr val="FF00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31" t="20279" r="23047" b="20482"/>
          <a:stretch/>
        </p:blipFill>
        <p:spPr bwMode="auto">
          <a:xfrm>
            <a:off x="1858084" y="1077726"/>
            <a:ext cx="5450220" cy="57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7436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Yeteneği Yönetmeliği</a:t>
            </a:r>
          </a:p>
          <a:p>
            <a:pPr algn="ctr" eaLnBrk="0" fontAlgn="base" hangingPunct="0">
              <a:spcBef>
                <a:spcPct val="0"/>
              </a:spcBef>
              <a:spcAft>
                <a:spcPct val="0"/>
              </a:spcAft>
              <a:defRPr/>
            </a:pPr>
            <a:r>
              <a:rPr lang="tr-TR" altLang="tr-TR" sz="3200" dirty="0" smtClean="0">
                <a:solidFill>
                  <a:srgbClr val="0000FF"/>
                </a:solidFill>
              </a:rPr>
              <a:t>« </a:t>
            </a:r>
            <a:r>
              <a:rPr lang="tr-TR" altLang="tr-TR" sz="3200" dirty="0" smtClean="0">
                <a:solidFill>
                  <a:srgbClr val="0000FF"/>
                </a:solidFill>
              </a:rPr>
              <a:t>EK-D»</a:t>
            </a:r>
            <a:endParaRPr lang="tr-TR" altLang="tr-TR" sz="3200" kern="0" dirty="0" smtClean="0">
              <a:solidFill>
                <a:srgbClr val="FF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187" t="21944" r="23125" b="6667"/>
          <a:stretch/>
        </p:blipFill>
        <p:spPr bwMode="auto">
          <a:xfrm>
            <a:off x="1907704" y="1039625"/>
            <a:ext cx="5472608" cy="580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39385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Yükümlülerin Sağlık Yetenekleri »</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1859294"/>
            <a:ext cx="8715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smtClean="0">
                <a:solidFill>
                  <a:srgbClr val="FF0000"/>
                </a:solidFill>
              </a:rPr>
              <a:t>1111 </a:t>
            </a:r>
            <a:r>
              <a:rPr lang="tr-TR" sz="2400" dirty="0">
                <a:solidFill>
                  <a:srgbClr val="FF0000"/>
                </a:solidFill>
              </a:rPr>
              <a:t>sayılı Askerlik Kanunu </a:t>
            </a:r>
            <a:r>
              <a:rPr lang="tr-TR" sz="2400" dirty="0"/>
              <a:t>gereğince yükümlülerin sağlık muayeneleri, askerlik şubelerinin bulunduğu yerlerde, </a:t>
            </a:r>
            <a:r>
              <a:rPr lang="tr-TR" sz="2400" dirty="0">
                <a:solidFill>
                  <a:srgbClr val="0000FF"/>
                </a:solidFill>
              </a:rPr>
              <a:t>öncelikle varsa kayıtlı olduğu aile hekimi tarafından, yoksa en yakın resmi sağlık kuruluşunda tek tabip</a:t>
            </a:r>
            <a:r>
              <a:rPr lang="tr-TR" sz="2400" dirty="0"/>
              <a:t> tarafından yapılır. </a:t>
            </a:r>
            <a:endParaRPr lang="tr-TR" sz="2400" dirty="0" smtClean="0"/>
          </a:p>
        </p:txBody>
      </p:sp>
    </p:spTree>
    <p:extLst>
      <p:ext uri="{BB962C8B-B14F-4D97-AF65-F5344CB8AC3E}">
        <p14:creationId xmlns:p14="http://schemas.microsoft.com/office/powerpoint/2010/main" val="1934474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Yükümlülerin Sağlık Yetenekleri »</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2066072"/>
            <a:ext cx="8715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t>Hakkında karar verilemeyenler ile beyan ettiği hastalığı ya da fiziki muayene bulguları nedeniyle ileri tetkik yapılarak değerlendirilmesi gereken </a:t>
            </a:r>
            <a:r>
              <a:rPr lang="tr-TR" sz="2400" dirty="0" smtClean="0"/>
              <a:t>yükümlülerin işlemleri, sağlık </a:t>
            </a:r>
            <a:r>
              <a:rPr lang="tr-TR" sz="2400" dirty="0"/>
              <a:t>kurulu raporu vermeye </a:t>
            </a:r>
            <a:r>
              <a:rPr lang="tr-TR" sz="2400" dirty="0">
                <a:solidFill>
                  <a:srgbClr val="FF0000"/>
                </a:solidFill>
              </a:rPr>
              <a:t>yetkili en yakın sağlık </a:t>
            </a:r>
            <a:r>
              <a:rPr lang="tr-TR" sz="2400" dirty="0" smtClean="0">
                <a:solidFill>
                  <a:srgbClr val="FF0000"/>
                </a:solidFill>
              </a:rPr>
              <a:t>kuruluşu</a:t>
            </a:r>
            <a:r>
              <a:rPr lang="tr-TR" sz="2400" dirty="0" smtClean="0"/>
              <a:t> tarafından yürütülür. </a:t>
            </a:r>
          </a:p>
        </p:txBody>
      </p:sp>
    </p:spTree>
    <p:extLst>
      <p:ext uri="{BB962C8B-B14F-4D97-AF65-F5344CB8AC3E}">
        <p14:creationId xmlns:p14="http://schemas.microsoft.com/office/powerpoint/2010/main" val="411250923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Yükümlülerin Sağlık Yetenekleri»</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1983566"/>
            <a:ext cx="87153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smtClean="0">
                <a:solidFill>
                  <a:srgbClr val="FF0000"/>
                </a:solidFill>
              </a:rPr>
              <a:t>Askerliğe Elverişli Olanlar</a:t>
            </a:r>
            <a:r>
              <a:rPr lang="tr-TR" sz="2400" dirty="0">
                <a:solidFill>
                  <a:srgbClr val="FF0000"/>
                </a:solidFill>
              </a:rPr>
              <a:t>:</a:t>
            </a:r>
            <a:r>
              <a:rPr lang="tr-TR" sz="2400" dirty="0"/>
              <a:t> Sağlık yetenekleri bakımından </a:t>
            </a:r>
            <a:r>
              <a:rPr lang="tr-TR" sz="2400" dirty="0">
                <a:solidFill>
                  <a:srgbClr val="0000FF"/>
                </a:solidFill>
              </a:rPr>
              <a:t>hiçbir hastalığı </a:t>
            </a:r>
            <a:r>
              <a:rPr lang="tr-TR" sz="2400" dirty="0" smtClean="0">
                <a:solidFill>
                  <a:srgbClr val="0000FF"/>
                </a:solidFill>
              </a:rPr>
              <a:t>bulunmayanlar </a:t>
            </a:r>
            <a:r>
              <a:rPr lang="tr-TR" sz="2400" dirty="0"/>
              <a:t>ile hastalıkları, Hastalıklar Listesinin </a:t>
            </a:r>
            <a:r>
              <a:rPr lang="tr-TR" sz="2400" dirty="0">
                <a:solidFill>
                  <a:srgbClr val="0000FF"/>
                </a:solidFill>
              </a:rPr>
              <a:t>(A) dilimlerine girenler</a:t>
            </a:r>
            <a:r>
              <a:rPr lang="tr-TR" sz="2400" dirty="0"/>
              <a:t>dir.</a:t>
            </a:r>
          </a:p>
          <a:p>
            <a:pPr marL="342900" indent="-342900" algn="just" defTabSz="179388">
              <a:spcAft>
                <a:spcPts val="1200"/>
              </a:spcAft>
              <a:buFont typeface="Arial" charset="0"/>
              <a:buChar char="•"/>
              <a:defRPr/>
            </a:pPr>
            <a:r>
              <a:rPr lang="tr-TR" sz="2400" dirty="0" smtClean="0">
                <a:solidFill>
                  <a:srgbClr val="FF0000"/>
                </a:solidFill>
              </a:rPr>
              <a:t>Askerliğe Elverişli Olmayanlar</a:t>
            </a:r>
            <a:r>
              <a:rPr lang="tr-TR" sz="2400" dirty="0">
                <a:solidFill>
                  <a:srgbClr val="FF0000"/>
                </a:solidFill>
              </a:rPr>
              <a:t>: </a:t>
            </a:r>
            <a:r>
              <a:rPr lang="tr-TR" sz="2400" dirty="0"/>
              <a:t>Hastalıkları, Hastalıklar Listesinin </a:t>
            </a:r>
            <a:r>
              <a:rPr lang="tr-TR" sz="2400" dirty="0">
                <a:solidFill>
                  <a:srgbClr val="0000FF"/>
                </a:solidFill>
              </a:rPr>
              <a:t>(B) ve (D) </a:t>
            </a:r>
            <a:r>
              <a:rPr lang="tr-TR" sz="2400" dirty="0" smtClean="0">
                <a:solidFill>
                  <a:srgbClr val="0000FF"/>
                </a:solidFill>
              </a:rPr>
              <a:t>dilimlerine </a:t>
            </a:r>
            <a:r>
              <a:rPr lang="tr-TR" sz="2400" dirty="0">
                <a:solidFill>
                  <a:srgbClr val="0000FF"/>
                </a:solidFill>
              </a:rPr>
              <a:t>girenler</a:t>
            </a:r>
            <a:r>
              <a:rPr lang="tr-TR" sz="2400" dirty="0"/>
              <a:t>dir.</a:t>
            </a:r>
          </a:p>
          <a:p>
            <a:pPr marL="342900" indent="-342900" algn="just" defTabSz="179388">
              <a:lnSpc>
                <a:spcPct val="150000"/>
              </a:lnSpc>
              <a:spcAft>
                <a:spcPts val="1200"/>
              </a:spcAft>
              <a:buFont typeface="Arial" charset="0"/>
              <a:buChar char="•"/>
              <a:defRPr/>
            </a:pPr>
            <a:endParaRPr lang="tr-TR" sz="2400" dirty="0" smtClean="0"/>
          </a:p>
        </p:txBody>
      </p:sp>
    </p:spTree>
    <p:extLst>
      <p:ext uri="{BB962C8B-B14F-4D97-AF65-F5344CB8AC3E}">
        <p14:creationId xmlns:p14="http://schemas.microsoft.com/office/powerpoint/2010/main" val="15069447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Yükümlülerin Sağlık Yetenekleri»</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7105" y="2003356"/>
            <a:ext cx="8715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t>Yükümlüler hakkında </a:t>
            </a:r>
            <a:r>
              <a:rPr lang="tr-TR" sz="2400" dirty="0">
                <a:solidFill>
                  <a:srgbClr val="FF0000"/>
                </a:solidFill>
              </a:rPr>
              <a:t>“Ertesi Yıla Bırakma”, “Sevk Geciktirmesi”</a:t>
            </a:r>
            <a:r>
              <a:rPr lang="tr-TR" sz="2400" dirty="0"/>
              <a:t> veya </a:t>
            </a:r>
            <a:r>
              <a:rPr lang="tr-TR" sz="2400" dirty="0">
                <a:solidFill>
                  <a:srgbClr val="FF0000"/>
                </a:solidFill>
              </a:rPr>
              <a:t>“Askerliğe Elverişli Değildir” </a:t>
            </a:r>
            <a:r>
              <a:rPr lang="tr-TR" sz="2400" dirty="0"/>
              <a:t>kararlı sağlık raporlarını tanzim etmeye yetkili makam, </a:t>
            </a:r>
            <a:r>
              <a:rPr lang="tr-TR" sz="2400" dirty="0" smtClean="0"/>
              <a:t>sağlık </a:t>
            </a:r>
            <a:r>
              <a:rPr lang="tr-TR" sz="2400" dirty="0"/>
              <a:t>kurulu raporu vermeye yetkili sağlık </a:t>
            </a:r>
            <a:r>
              <a:rPr lang="tr-TR" sz="2400" dirty="0" smtClean="0"/>
              <a:t>kuruluşudur. </a:t>
            </a:r>
          </a:p>
        </p:txBody>
      </p:sp>
    </p:spTree>
    <p:extLst>
      <p:ext uri="{BB962C8B-B14F-4D97-AF65-F5344CB8AC3E}">
        <p14:creationId xmlns:p14="http://schemas.microsoft.com/office/powerpoint/2010/main" val="1149661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Yükümlülerin Sağlık Yetenekleri»</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1975480"/>
            <a:ext cx="87153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smtClean="0"/>
              <a:t>Ancak</a:t>
            </a:r>
            <a:r>
              <a:rPr lang="tr-TR" sz="2400" dirty="0"/>
              <a:t>, </a:t>
            </a:r>
            <a:r>
              <a:rPr lang="tr-TR" sz="2400" dirty="0" smtClean="0">
                <a:solidFill>
                  <a:srgbClr val="FF0000"/>
                </a:solidFill>
              </a:rPr>
              <a:t>yatalaklar </a:t>
            </a:r>
            <a:r>
              <a:rPr lang="tr-TR" sz="2400" dirty="0">
                <a:solidFill>
                  <a:srgbClr val="FF0000"/>
                </a:solidFill>
              </a:rPr>
              <a:t>ile gözle görülür rahatsızlığı bulunanlar</a:t>
            </a:r>
            <a:r>
              <a:rPr lang="tr-TR" sz="2400" dirty="0"/>
              <a:t> hakkında “Ertesi Yıla Bırakma”, “Sevk </a:t>
            </a:r>
            <a:r>
              <a:rPr lang="tr-TR" sz="2400" dirty="0" smtClean="0"/>
              <a:t>Geciktirmesi</a:t>
            </a:r>
            <a:r>
              <a:rPr lang="tr-TR" sz="2400" dirty="0"/>
              <a:t>” veya “Askerliğe Elverişli Değildir” kararlı sağlık raporları, </a:t>
            </a:r>
            <a:r>
              <a:rPr lang="tr-TR" sz="2400" dirty="0">
                <a:solidFill>
                  <a:srgbClr val="FF0000"/>
                </a:solidFill>
              </a:rPr>
              <a:t>askerlik şubesi başkanı veya vekili ile mülki amirliklerce görevlendirilen resmi iki sivil </a:t>
            </a:r>
            <a:r>
              <a:rPr lang="tr-TR" sz="2400" dirty="0"/>
              <a:t>(varsa biri ilgilinin kayıtlı olduğu aile hekimi) </a:t>
            </a:r>
            <a:r>
              <a:rPr lang="tr-TR" sz="2400" dirty="0">
                <a:solidFill>
                  <a:srgbClr val="FF0000"/>
                </a:solidFill>
              </a:rPr>
              <a:t>tabipten teşkil edilecek</a:t>
            </a:r>
            <a:r>
              <a:rPr lang="tr-TR" sz="2400" dirty="0"/>
              <a:t> </a:t>
            </a:r>
            <a:r>
              <a:rPr lang="tr-TR" sz="2400" dirty="0">
                <a:solidFill>
                  <a:srgbClr val="0000FF"/>
                </a:solidFill>
              </a:rPr>
              <a:t>geçici sağlık kurulunca </a:t>
            </a:r>
            <a:r>
              <a:rPr lang="tr-TR" sz="2400" dirty="0"/>
              <a:t>verilebilir. </a:t>
            </a:r>
            <a:endParaRPr lang="tr-TR" sz="2400" dirty="0" smtClean="0"/>
          </a:p>
        </p:txBody>
      </p:sp>
    </p:spTree>
    <p:extLst>
      <p:ext uri="{BB962C8B-B14F-4D97-AF65-F5344CB8AC3E}">
        <p14:creationId xmlns:p14="http://schemas.microsoft.com/office/powerpoint/2010/main" val="2895391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a:t>
            </a:r>
            <a:r>
              <a:rPr lang="tr-TR" altLang="tr-TR" sz="2800" dirty="0">
                <a:solidFill>
                  <a:srgbClr val="0000FF"/>
                </a:solidFill>
              </a:rPr>
              <a:t>Uzman Erbaş, Sözleşmeli Erbaş ve Erler ile Adaylarının </a:t>
            </a:r>
            <a:r>
              <a:rPr lang="tr-TR" altLang="tr-TR" sz="2800" dirty="0" smtClean="0">
                <a:solidFill>
                  <a:srgbClr val="0000FF"/>
                </a:solidFill>
              </a:rPr>
              <a:t>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875016"/>
            <a:ext cx="8715375"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t>Uzman erbaş, sözleşmeli erbaş ve er adaylarının sağlık </a:t>
            </a:r>
            <a:r>
              <a:rPr lang="tr-TR" sz="2400" dirty="0" smtClean="0"/>
              <a:t>muayeneleri, sağlık </a:t>
            </a:r>
            <a:r>
              <a:rPr lang="tr-TR" sz="2400" dirty="0"/>
              <a:t>kurulu raporu vermeye </a:t>
            </a:r>
            <a:r>
              <a:rPr lang="tr-TR" sz="2400" dirty="0">
                <a:solidFill>
                  <a:srgbClr val="FF0000"/>
                </a:solidFill>
              </a:rPr>
              <a:t>yetkili sağlık kuruluşları</a:t>
            </a:r>
            <a:r>
              <a:rPr lang="tr-TR" sz="2400" dirty="0"/>
              <a:t>nda yapılır. </a:t>
            </a:r>
            <a:endParaRPr lang="tr-TR" sz="2400" dirty="0" smtClean="0"/>
          </a:p>
          <a:p>
            <a:pPr marL="342900" indent="-342900" algn="just" defTabSz="179388">
              <a:spcAft>
                <a:spcPts val="1200"/>
              </a:spcAft>
              <a:buFont typeface="Arial" charset="0"/>
              <a:buChar char="•"/>
              <a:defRPr/>
            </a:pPr>
            <a:r>
              <a:rPr lang="tr-TR" sz="2400" dirty="0"/>
              <a:t>Uzman erbaş, sözleşmeli erbaş ve er </a:t>
            </a:r>
            <a:r>
              <a:rPr lang="tr-TR" sz="2400" dirty="0" smtClean="0"/>
              <a:t>adaylarında </a:t>
            </a:r>
            <a:r>
              <a:rPr lang="tr-TR" sz="2400" dirty="0">
                <a:solidFill>
                  <a:srgbClr val="FF0000"/>
                </a:solidFill>
              </a:rPr>
              <a:t>kronikleşebilecek ya da zamanla artabilecek nitelikte bir hastalık</a:t>
            </a:r>
            <a:r>
              <a:rPr lang="tr-TR" sz="2400" dirty="0"/>
              <a:t> ve </a:t>
            </a:r>
            <a:r>
              <a:rPr lang="tr-TR" sz="2400" dirty="0" err="1">
                <a:solidFill>
                  <a:srgbClr val="0000FF"/>
                </a:solidFill>
              </a:rPr>
              <a:t>diskromatopsi</a:t>
            </a:r>
            <a:r>
              <a:rPr lang="tr-TR" sz="2400" dirty="0">
                <a:solidFill>
                  <a:srgbClr val="0000FF"/>
                </a:solidFill>
              </a:rPr>
              <a:t> </a:t>
            </a:r>
            <a:r>
              <a:rPr lang="tr-TR" sz="2400" dirty="0" smtClean="0">
                <a:solidFill>
                  <a:srgbClr val="0000FF"/>
                </a:solidFill>
              </a:rPr>
              <a:t>bulunmamalı</a:t>
            </a:r>
            <a:r>
              <a:rPr lang="tr-TR" sz="2400" dirty="0">
                <a:solidFill>
                  <a:srgbClr val="0000FF"/>
                </a:solidFill>
              </a:rPr>
              <a:t>, </a:t>
            </a:r>
            <a:r>
              <a:rPr lang="tr-TR" sz="2400" dirty="0"/>
              <a:t>görmeleri her iki gözde ayrı ayrı tashihli veya tashihsiz </a:t>
            </a:r>
            <a:r>
              <a:rPr lang="tr-TR" sz="2400" dirty="0">
                <a:solidFill>
                  <a:srgbClr val="FF0000"/>
                </a:solidFill>
              </a:rPr>
              <a:t>tam olmalı </a:t>
            </a:r>
            <a:r>
              <a:rPr lang="tr-TR" sz="2400" dirty="0"/>
              <a:t>ve bunlar </a:t>
            </a:r>
            <a:r>
              <a:rPr lang="tr-TR" sz="2400" dirty="0">
                <a:solidFill>
                  <a:srgbClr val="0000FF"/>
                </a:solidFill>
              </a:rPr>
              <a:t>ruh sağlığı ve hastalıkları açısından tam sağlam </a:t>
            </a:r>
            <a:r>
              <a:rPr lang="tr-TR" sz="2400" dirty="0"/>
              <a:t>olmalıdır.</a:t>
            </a:r>
            <a:endParaRPr lang="tr-TR" sz="2400" dirty="0" smtClean="0"/>
          </a:p>
        </p:txBody>
      </p:sp>
    </p:spTree>
    <p:extLst>
      <p:ext uri="{BB962C8B-B14F-4D97-AF65-F5344CB8AC3E}">
        <p14:creationId xmlns:p14="http://schemas.microsoft.com/office/powerpoint/2010/main" val="10696990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a:t>
            </a:r>
            <a:r>
              <a:rPr lang="tr-TR" altLang="tr-TR" sz="2800" dirty="0">
                <a:solidFill>
                  <a:srgbClr val="0000FF"/>
                </a:solidFill>
              </a:rPr>
              <a:t>Uzman Erbaş, Sözleşmeli Erbaş ve Erler ile Adaylarının </a:t>
            </a:r>
            <a:r>
              <a:rPr lang="tr-TR" altLang="tr-TR" sz="2800" dirty="0" smtClean="0">
                <a:solidFill>
                  <a:srgbClr val="0000FF"/>
                </a:solidFill>
              </a:rPr>
              <a:t>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412776"/>
            <a:ext cx="87153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smtClean="0"/>
              <a:t>Bu şartları </a:t>
            </a:r>
            <a:r>
              <a:rPr lang="tr-TR" sz="2400" dirty="0"/>
              <a:t>taşıması koşuluyla; </a:t>
            </a:r>
            <a:endParaRPr lang="tr-TR" sz="2400" dirty="0" smtClean="0"/>
          </a:p>
          <a:p>
            <a:pPr marL="1085850" lvl="1" indent="-342900" algn="just" defTabSz="179388">
              <a:spcAft>
                <a:spcPts val="1200"/>
              </a:spcAft>
              <a:buFont typeface="Arial" charset="0"/>
              <a:buChar char="•"/>
              <a:defRPr/>
            </a:pPr>
            <a:r>
              <a:rPr lang="tr-TR" sz="2400" dirty="0" smtClean="0">
                <a:solidFill>
                  <a:srgbClr val="FF0000"/>
                </a:solidFill>
              </a:rPr>
              <a:t>Sağlam olanlar,</a:t>
            </a:r>
          </a:p>
          <a:p>
            <a:pPr marL="1085850" lvl="1" indent="-342900" algn="just" defTabSz="179388">
              <a:spcAft>
                <a:spcPts val="1200"/>
              </a:spcAft>
              <a:buFont typeface="Arial" charset="0"/>
              <a:buChar char="•"/>
              <a:defRPr/>
            </a:pPr>
            <a:r>
              <a:rPr lang="tr-TR" sz="2400" dirty="0" smtClean="0"/>
              <a:t>Tespit edilen hastalığı, EK-D çizelgede </a:t>
            </a:r>
            <a:r>
              <a:rPr lang="tr-TR" sz="2400" dirty="0" smtClean="0">
                <a:solidFill>
                  <a:srgbClr val="FF0000"/>
                </a:solidFill>
              </a:rPr>
              <a:t>(+) işaretli olanlar,</a:t>
            </a:r>
          </a:p>
          <a:p>
            <a:pPr marL="1085850" lvl="1" indent="-342900" algn="just" defTabSz="179388">
              <a:spcAft>
                <a:spcPts val="1200"/>
              </a:spcAft>
              <a:buFont typeface="Arial" charset="0"/>
              <a:buChar char="•"/>
              <a:defRPr/>
            </a:pPr>
            <a:r>
              <a:rPr lang="tr-TR" sz="2400" dirty="0" smtClean="0"/>
              <a:t>Düzeltmeyle </a:t>
            </a:r>
            <a:r>
              <a:rPr lang="tr-TR" sz="2400" dirty="0"/>
              <a:t>her iki gözde görmeler ayrı ayrı tam olmak şartıyla </a:t>
            </a:r>
            <a:r>
              <a:rPr lang="tr-TR" sz="2400" dirty="0">
                <a:solidFill>
                  <a:srgbClr val="FF0000"/>
                </a:solidFill>
              </a:rPr>
              <a:t>3 diyoptriye (3 dahil) kadar </a:t>
            </a:r>
            <a:r>
              <a:rPr lang="tr-TR" sz="2400" dirty="0" err="1">
                <a:solidFill>
                  <a:srgbClr val="FF0000"/>
                </a:solidFill>
              </a:rPr>
              <a:t>miyopi</a:t>
            </a:r>
            <a:r>
              <a:rPr lang="tr-TR" sz="2400" dirty="0">
                <a:solidFill>
                  <a:srgbClr val="FF0000"/>
                </a:solidFill>
              </a:rPr>
              <a:t> ve </a:t>
            </a:r>
            <a:r>
              <a:rPr lang="tr-TR" sz="2400" dirty="0" err="1">
                <a:solidFill>
                  <a:srgbClr val="FF0000"/>
                </a:solidFill>
              </a:rPr>
              <a:t>hipermetropi</a:t>
            </a:r>
            <a:r>
              <a:rPr lang="tr-TR" sz="2400" dirty="0">
                <a:solidFill>
                  <a:srgbClr val="FF0000"/>
                </a:solidFill>
              </a:rPr>
              <a:t> </a:t>
            </a:r>
            <a:r>
              <a:rPr lang="tr-TR" sz="2400" dirty="0"/>
              <a:t>ile 90 derecelik iki eksen arasındaki kırılma kusuru farkı </a:t>
            </a:r>
            <a:r>
              <a:rPr lang="tr-TR" sz="2400" dirty="0">
                <a:solidFill>
                  <a:srgbClr val="FF0000"/>
                </a:solidFill>
              </a:rPr>
              <a:t>1 diyoptriyi geçmeyen </a:t>
            </a:r>
            <a:r>
              <a:rPr lang="tr-TR" sz="2400" dirty="0" err="1">
                <a:solidFill>
                  <a:srgbClr val="FF0000"/>
                </a:solidFill>
              </a:rPr>
              <a:t>astigmatizması</a:t>
            </a:r>
            <a:r>
              <a:rPr lang="tr-TR" sz="2400" dirty="0">
                <a:solidFill>
                  <a:srgbClr val="FF0000"/>
                </a:solidFill>
              </a:rPr>
              <a:t> </a:t>
            </a:r>
            <a:r>
              <a:rPr lang="tr-TR" sz="2400" dirty="0"/>
              <a:t>olan </a:t>
            </a:r>
            <a:r>
              <a:rPr lang="tr-TR" sz="2400" dirty="0" smtClean="0"/>
              <a:t>adaylar,</a:t>
            </a:r>
          </a:p>
          <a:p>
            <a:pPr marL="0" lvl="1" indent="0" algn="ctr" defTabSz="179388">
              <a:spcAft>
                <a:spcPts val="1200"/>
              </a:spcAft>
              <a:defRPr/>
            </a:pPr>
            <a:r>
              <a:rPr lang="tr-TR" sz="2400" dirty="0" smtClean="0">
                <a:solidFill>
                  <a:srgbClr val="FF0000"/>
                </a:solidFill>
              </a:rPr>
              <a:t>“</a:t>
            </a:r>
            <a:r>
              <a:rPr lang="tr-TR" sz="2400" dirty="0">
                <a:solidFill>
                  <a:srgbClr val="FF0000"/>
                </a:solidFill>
              </a:rPr>
              <a:t>Uzman Erbaş veya Sözleşmeli Erbaş/Er </a:t>
            </a:r>
            <a:r>
              <a:rPr lang="tr-TR" sz="2400" dirty="0" smtClean="0">
                <a:solidFill>
                  <a:srgbClr val="FF0000"/>
                </a:solidFill>
              </a:rPr>
              <a:t>Olur, Komando </a:t>
            </a:r>
            <a:r>
              <a:rPr lang="tr-TR" sz="2400" dirty="0">
                <a:solidFill>
                  <a:srgbClr val="FF0000"/>
                </a:solidFill>
              </a:rPr>
              <a:t>Olur, Paraşütle Atlar” </a:t>
            </a:r>
            <a:r>
              <a:rPr lang="tr-TR" sz="2400" dirty="0">
                <a:solidFill>
                  <a:srgbClr val="0000FF"/>
                </a:solidFill>
              </a:rPr>
              <a:t>kararı verilir. </a:t>
            </a:r>
            <a:endParaRPr lang="tr-TR" sz="2400" dirty="0" smtClean="0">
              <a:solidFill>
                <a:srgbClr val="0000FF"/>
              </a:solidFill>
            </a:endParaRPr>
          </a:p>
        </p:txBody>
      </p:sp>
    </p:spTree>
    <p:extLst>
      <p:ext uri="{BB962C8B-B14F-4D97-AF65-F5344CB8AC3E}">
        <p14:creationId xmlns:p14="http://schemas.microsoft.com/office/powerpoint/2010/main" val="9540485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4">
                                            <p:txEl>
                                              <p:pRg st="4" end="4"/>
                                            </p:txEl>
                                          </p:spTgt>
                                        </p:tgtEl>
                                        <p:attrNameLst>
                                          <p:attrName>r</p:attrName>
                                        </p:attrNameLst>
                                      </p:cBhvr>
                                    </p:animRot>
                                    <p:animRot by="-240000">
                                      <p:cBhvr>
                                        <p:cTn id="36" dur="200" fill="hold">
                                          <p:stCondLst>
                                            <p:cond delay="200"/>
                                          </p:stCondLst>
                                        </p:cTn>
                                        <p:tgtEl>
                                          <p:spTgt spid="4">
                                            <p:txEl>
                                              <p:pRg st="4" end="4"/>
                                            </p:txEl>
                                          </p:spTgt>
                                        </p:tgtEl>
                                        <p:attrNameLst>
                                          <p:attrName>r</p:attrName>
                                        </p:attrNameLst>
                                      </p:cBhvr>
                                    </p:animRot>
                                    <p:animRot by="240000">
                                      <p:cBhvr>
                                        <p:cTn id="37" dur="200" fill="hold">
                                          <p:stCondLst>
                                            <p:cond delay="400"/>
                                          </p:stCondLst>
                                        </p:cTn>
                                        <p:tgtEl>
                                          <p:spTgt spid="4">
                                            <p:txEl>
                                              <p:pRg st="4" end="4"/>
                                            </p:txEl>
                                          </p:spTgt>
                                        </p:tgtEl>
                                        <p:attrNameLst>
                                          <p:attrName>r</p:attrName>
                                        </p:attrNameLst>
                                      </p:cBhvr>
                                    </p:animRot>
                                    <p:animRot by="-240000">
                                      <p:cBhvr>
                                        <p:cTn id="38" dur="200" fill="hold">
                                          <p:stCondLst>
                                            <p:cond delay="600"/>
                                          </p:stCondLst>
                                        </p:cTn>
                                        <p:tgtEl>
                                          <p:spTgt spid="4">
                                            <p:txEl>
                                              <p:pRg st="4" end="4"/>
                                            </p:txEl>
                                          </p:spTgt>
                                        </p:tgtEl>
                                        <p:attrNameLst>
                                          <p:attrName>r</p:attrName>
                                        </p:attrNameLst>
                                      </p:cBhvr>
                                    </p:animRot>
                                    <p:animRot by="120000">
                                      <p:cBhvr>
                                        <p:cTn id="39" dur="200" fill="hold">
                                          <p:stCondLst>
                                            <p:cond delay="800"/>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a:t>
            </a:r>
            <a:r>
              <a:rPr lang="tr-TR" altLang="tr-TR" sz="2800" dirty="0">
                <a:solidFill>
                  <a:srgbClr val="0000FF"/>
                </a:solidFill>
              </a:rPr>
              <a:t>Uzman Erbaş, Sözleşmeli Erbaş ve Erler ile Adaylarının </a:t>
            </a:r>
            <a:r>
              <a:rPr lang="tr-TR" altLang="tr-TR" sz="2800" dirty="0" smtClean="0">
                <a:solidFill>
                  <a:srgbClr val="0000FF"/>
                </a:solidFill>
              </a:rPr>
              <a:t>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988840"/>
            <a:ext cx="871537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smtClean="0"/>
              <a:t>Tespit edilen hastalığı, </a:t>
            </a:r>
          </a:p>
          <a:p>
            <a:pPr marL="1085850" lvl="1" indent="-342900" algn="just" defTabSz="179388">
              <a:spcAft>
                <a:spcPts val="1200"/>
              </a:spcAft>
              <a:buFont typeface="Arial" charset="0"/>
              <a:buChar char="•"/>
              <a:defRPr/>
            </a:pPr>
            <a:r>
              <a:rPr lang="tr-TR" sz="2400" dirty="0" smtClean="0"/>
              <a:t>EK-D çizelgede </a:t>
            </a:r>
            <a:r>
              <a:rPr lang="tr-TR" sz="2400" dirty="0" smtClean="0">
                <a:solidFill>
                  <a:srgbClr val="FF0000"/>
                </a:solidFill>
              </a:rPr>
              <a:t>(-) işaretli </a:t>
            </a:r>
            <a:r>
              <a:rPr lang="tr-TR" sz="2400" dirty="0" smtClean="0"/>
              <a:t>olanlar,</a:t>
            </a:r>
          </a:p>
          <a:p>
            <a:pPr marL="1085850" lvl="1" indent="-342900" algn="just" defTabSz="179388">
              <a:spcAft>
                <a:spcPts val="1200"/>
              </a:spcAft>
              <a:buFont typeface="Arial" charset="0"/>
              <a:buChar char="•"/>
              <a:defRPr/>
            </a:pPr>
            <a:r>
              <a:rPr lang="tr-TR" sz="2400" dirty="0" smtClean="0"/>
              <a:t>Hastalıklar </a:t>
            </a:r>
            <a:r>
              <a:rPr lang="tr-TR" sz="2400" dirty="0"/>
              <a:t>Listesinin </a:t>
            </a:r>
            <a:r>
              <a:rPr lang="tr-TR" sz="2400" dirty="0">
                <a:solidFill>
                  <a:srgbClr val="FF0000"/>
                </a:solidFill>
              </a:rPr>
              <a:t>(B) ve (D) dilimleri</a:t>
            </a:r>
            <a:r>
              <a:rPr lang="tr-TR" sz="2400" dirty="0"/>
              <a:t>nde olanlar </a:t>
            </a:r>
            <a:endParaRPr lang="tr-TR" sz="2400" dirty="0" smtClean="0"/>
          </a:p>
          <a:p>
            <a:pPr marL="1085850" lvl="1" indent="-342900" algn="just" defTabSz="179388">
              <a:spcAft>
                <a:spcPts val="1200"/>
              </a:spcAft>
              <a:buFont typeface="Arial" charset="0"/>
              <a:buChar char="•"/>
              <a:defRPr/>
            </a:pPr>
            <a:endParaRPr lang="tr-TR" sz="2400" dirty="0" smtClean="0"/>
          </a:p>
          <a:p>
            <a:pPr lvl="1" indent="0" algn="ctr" defTabSz="179388">
              <a:spcAft>
                <a:spcPts val="1200"/>
              </a:spcAft>
              <a:defRPr/>
            </a:pPr>
            <a:r>
              <a:rPr lang="tr-TR" sz="2400" dirty="0" smtClean="0">
                <a:solidFill>
                  <a:srgbClr val="FF0000"/>
                </a:solidFill>
              </a:rPr>
              <a:t>“</a:t>
            </a:r>
            <a:r>
              <a:rPr lang="tr-TR" sz="2400" dirty="0">
                <a:solidFill>
                  <a:srgbClr val="FF0000"/>
                </a:solidFill>
              </a:rPr>
              <a:t>Uzman Erbaş veya Sözleşmeli Erbaş/Er Olamaz” </a:t>
            </a:r>
            <a:r>
              <a:rPr lang="tr-TR" sz="2400" dirty="0">
                <a:solidFill>
                  <a:srgbClr val="0000FF"/>
                </a:solidFill>
              </a:rPr>
              <a:t>kararı verilir</a:t>
            </a:r>
            <a:r>
              <a:rPr lang="tr-TR" sz="2400" dirty="0" smtClean="0">
                <a:solidFill>
                  <a:srgbClr val="0000FF"/>
                </a:solidFill>
              </a:rPr>
              <a:t>.</a:t>
            </a:r>
          </a:p>
        </p:txBody>
      </p:sp>
    </p:spTree>
    <p:extLst>
      <p:ext uri="{BB962C8B-B14F-4D97-AF65-F5344CB8AC3E}">
        <p14:creationId xmlns:p14="http://schemas.microsoft.com/office/powerpoint/2010/main" val="33657039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a:spLocks noChangeArrowheads="1"/>
          </p:cNvSpPr>
          <p:nvPr/>
        </p:nvSpPr>
        <p:spPr bwMode="auto">
          <a:xfrm>
            <a:off x="177800" y="1844824"/>
            <a:ext cx="87153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R="0" lvl="0" algn="just" defTabSz="913561" eaLnBrk="1" fontAlgn="ctr" latinLnBrk="0" hangingPunct="1">
              <a:lnSpc>
                <a:spcPct val="100000"/>
              </a:lnSpc>
              <a:spcBef>
                <a:spcPts val="1200"/>
              </a:spcBef>
              <a:spcAft>
                <a:spcPts val="1200"/>
              </a:spcAft>
              <a:buClrTx/>
              <a:buSzTx/>
              <a:buFontTx/>
              <a:buNone/>
              <a:tabLst>
                <a:tab pos="266700" algn="l"/>
              </a:tabLst>
              <a:defRPr/>
            </a:pPr>
            <a:r>
              <a:rPr lang="tr-TR" altLang="tr-TR" sz="2400" kern="0" dirty="0" smtClean="0">
                <a:solidFill>
                  <a:srgbClr val="000000"/>
                </a:solidFill>
              </a:rPr>
              <a:t>*	</a:t>
            </a:r>
            <a:r>
              <a:rPr kumimoji="0" lang="tr-TR" altLang="tr-TR" sz="2400" b="1" i="0" u="none" strike="noStrike" kern="0" cap="none" spc="0" normalizeH="0" baseline="0" noProof="0" dirty="0" smtClean="0">
                <a:ln>
                  <a:noFill/>
                </a:ln>
                <a:solidFill>
                  <a:srgbClr val="000000"/>
                </a:solidFill>
                <a:effectLst/>
                <a:uLnTx/>
                <a:uFillTx/>
                <a:latin typeface="Arial" pitchFamily="34" charset="0"/>
                <a:cs typeface="Arial" pitchFamily="34" charset="0"/>
              </a:rPr>
              <a:t>Türk</a:t>
            </a:r>
            <a:r>
              <a:rPr kumimoji="0" lang="tr-TR" altLang="tr-TR" sz="2400" b="1" i="0" u="none" strike="noStrike" kern="0" cap="none" spc="0" normalizeH="0" noProof="0" dirty="0" smtClean="0">
                <a:ln>
                  <a:noFill/>
                </a:ln>
                <a:solidFill>
                  <a:srgbClr val="000000"/>
                </a:solidFill>
                <a:effectLst/>
                <a:uLnTx/>
                <a:uFillTx/>
                <a:latin typeface="Arial" pitchFamily="34" charset="0"/>
                <a:cs typeface="Arial" pitchFamily="34" charset="0"/>
              </a:rPr>
              <a:t> Silahlı Kuvvetleri, Jandarma Genel Komutanlığı ve Sahil Güvenlik Komutanlığı </a:t>
            </a:r>
            <a:r>
              <a:rPr kumimoji="0" lang="tr-TR" altLang="tr-TR" sz="2400" b="1" i="0" u="none" strike="noStrike" kern="0" cap="none" spc="0" normalizeH="0" noProof="0" dirty="0" smtClean="0">
                <a:ln>
                  <a:noFill/>
                </a:ln>
                <a:solidFill>
                  <a:srgbClr val="FF0000"/>
                </a:solidFill>
                <a:effectLst/>
                <a:uLnTx/>
                <a:uFillTx/>
                <a:latin typeface="Arial" pitchFamily="34" charset="0"/>
                <a:cs typeface="Arial" pitchFamily="34" charset="0"/>
              </a:rPr>
              <a:t>Sağlık Yeteneği Yönetmeliği,</a:t>
            </a:r>
          </a:p>
          <a:p>
            <a:pPr marR="0" lvl="0" algn="just" defTabSz="913561" eaLnBrk="1" fontAlgn="ctr" latinLnBrk="0" hangingPunct="1">
              <a:lnSpc>
                <a:spcPct val="100000"/>
              </a:lnSpc>
              <a:spcBef>
                <a:spcPts val="1200"/>
              </a:spcBef>
              <a:spcAft>
                <a:spcPts val="1200"/>
              </a:spcAft>
              <a:buClrTx/>
              <a:buSzTx/>
              <a:tabLst>
                <a:tab pos="266700" algn="l"/>
              </a:tabLst>
              <a:defRPr/>
            </a:pPr>
            <a:r>
              <a:rPr lang="tr-TR" altLang="tr-TR" sz="2400" kern="0" baseline="0" dirty="0" smtClean="0">
                <a:solidFill>
                  <a:schemeClr val="tx1"/>
                </a:solidFill>
              </a:rPr>
              <a:t>*	Türk Silahlı Kuvvetleri, Jandarma Genel Komutanlığı,</a:t>
            </a:r>
            <a:r>
              <a:rPr lang="tr-TR" altLang="tr-TR" sz="2400" kern="0" dirty="0" smtClean="0">
                <a:solidFill>
                  <a:schemeClr val="tx1"/>
                </a:solidFill>
              </a:rPr>
              <a:t> Sahil güvenlik Komutanlığı Personelinin</a:t>
            </a:r>
            <a:r>
              <a:rPr lang="tr-TR" altLang="tr-TR" sz="2400" kern="0" dirty="0" smtClean="0">
                <a:solidFill>
                  <a:srgbClr val="FF0000"/>
                </a:solidFill>
              </a:rPr>
              <a:t> Sağlık Muayene Yönergesi,</a:t>
            </a:r>
          </a:p>
          <a:p>
            <a:pPr marR="0" lvl="0" algn="just" defTabSz="913561" eaLnBrk="1" fontAlgn="ctr" latinLnBrk="0" hangingPunct="1">
              <a:lnSpc>
                <a:spcPct val="100000"/>
              </a:lnSpc>
              <a:spcBef>
                <a:spcPts val="1200"/>
              </a:spcBef>
              <a:spcAft>
                <a:spcPts val="1200"/>
              </a:spcAft>
              <a:buClrTx/>
              <a:buSzTx/>
              <a:tabLst>
                <a:tab pos="266700" algn="l"/>
              </a:tabLst>
              <a:defRPr/>
            </a:pPr>
            <a:r>
              <a:rPr kumimoji="0" lang="tr-TR" altLang="tr-TR" sz="2400" b="1" i="0" u="none" strike="noStrike" kern="0" cap="none" spc="0" normalizeH="0" baseline="0" noProof="0" dirty="0" smtClean="0">
                <a:ln>
                  <a:noFill/>
                </a:ln>
                <a:solidFill>
                  <a:schemeClr val="tx1"/>
                </a:solidFill>
                <a:effectLst/>
                <a:uLnTx/>
                <a:uFillTx/>
                <a:latin typeface="Arial" pitchFamily="34" charset="0"/>
                <a:cs typeface="Arial" pitchFamily="34" charset="0"/>
              </a:rPr>
              <a:t>*	Sağlık Bakanlığı </a:t>
            </a:r>
            <a:r>
              <a:rPr kumimoji="0" lang="tr-TR" altLang="tr-TR" sz="2400" b="1" i="0" u="none" strike="noStrike" kern="0" cap="none" spc="0" normalizeH="0" baseline="0" noProof="0" dirty="0" smtClean="0">
                <a:ln>
                  <a:noFill/>
                </a:ln>
                <a:solidFill>
                  <a:srgbClr val="FF0000"/>
                </a:solidFill>
                <a:effectLst/>
                <a:uLnTx/>
                <a:uFillTx/>
                <a:latin typeface="Arial" pitchFamily="34" charset="0"/>
                <a:cs typeface="Arial" pitchFamily="34" charset="0"/>
              </a:rPr>
              <a:t>Sağlık Raporlarına İlişkin Usul ve Esaslar</a:t>
            </a:r>
            <a:r>
              <a:rPr kumimoji="0" lang="tr-TR" altLang="tr-TR" sz="2400" b="1" i="0" u="none" strike="noStrike" kern="0" cap="none" spc="0" normalizeH="0" noProof="0" dirty="0" smtClean="0">
                <a:ln>
                  <a:noFill/>
                </a:ln>
                <a:solidFill>
                  <a:srgbClr val="FF0000"/>
                </a:solidFill>
                <a:effectLst/>
                <a:uLnTx/>
                <a:uFillTx/>
                <a:latin typeface="Arial" pitchFamily="34" charset="0"/>
                <a:cs typeface="Arial" pitchFamily="34" charset="0"/>
              </a:rPr>
              <a:t> Dokümanı.</a:t>
            </a:r>
            <a:r>
              <a:rPr kumimoji="0" lang="tr-TR" altLang="tr-TR" sz="2400" b="1" i="0" u="none" strike="noStrike" kern="0" cap="none" spc="0" normalizeH="0" baseline="0" noProof="0" dirty="0">
                <a:ln>
                  <a:noFill/>
                </a:ln>
                <a:solidFill>
                  <a:srgbClr val="000000"/>
                </a:solidFill>
                <a:effectLst/>
                <a:uLnTx/>
                <a:uFillTx/>
                <a:latin typeface="Arial" pitchFamily="34" charset="0"/>
                <a:cs typeface="Arial" pitchFamily="34" charset="0"/>
              </a:rPr>
              <a:t>	</a:t>
            </a:r>
          </a:p>
        </p:txBody>
      </p:sp>
      <p:sp>
        <p:nvSpPr>
          <p:cNvPr id="4"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TSK Sağlık Kurulu İşlemleri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Mevzuat »</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Tree>
    <p:extLst>
      <p:ext uri="{BB962C8B-B14F-4D97-AF65-F5344CB8AC3E}">
        <p14:creationId xmlns:p14="http://schemas.microsoft.com/office/powerpoint/2010/main" val="3732201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Uzman </a:t>
            </a:r>
            <a:r>
              <a:rPr lang="tr-TR" altLang="tr-TR" sz="2800" dirty="0">
                <a:solidFill>
                  <a:srgbClr val="0000FF"/>
                </a:solidFill>
              </a:rPr>
              <a:t>Jandarmaların </a:t>
            </a:r>
            <a:r>
              <a:rPr lang="tr-TR" altLang="tr-TR" sz="2800" dirty="0" smtClean="0">
                <a:solidFill>
                  <a:srgbClr val="0000FF"/>
                </a:solidFill>
              </a:rPr>
              <a:t>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628800"/>
            <a:ext cx="87153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rgbClr val="FF0000"/>
                </a:solidFill>
              </a:rPr>
              <a:t>Uzman jandarma çavuş ile uzman jandarma üçüncü kademeli çavuş </a:t>
            </a:r>
            <a:r>
              <a:rPr lang="tr-TR" sz="2400" dirty="0" smtClean="0">
                <a:solidFill>
                  <a:srgbClr val="FF0000"/>
                </a:solidFill>
              </a:rPr>
              <a:t>rütbelerindeki </a:t>
            </a:r>
            <a:r>
              <a:rPr lang="tr-TR" sz="2400" dirty="0">
                <a:solidFill>
                  <a:srgbClr val="FF0000"/>
                </a:solidFill>
              </a:rPr>
              <a:t>uzman jandarmalarda</a:t>
            </a:r>
            <a:r>
              <a:rPr lang="tr-TR" sz="2400" dirty="0"/>
              <a:t>, Jandarma Genel Komutanlığı ve Sahil Güvenlik </a:t>
            </a:r>
            <a:r>
              <a:rPr lang="tr-TR" sz="2400" dirty="0" smtClean="0"/>
              <a:t>Komutanlığı </a:t>
            </a:r>
            <a:r>
              <a:rPr lang="tr-TR" sz="2400" dirty="0" smtClean="0">
                <a:solidFill>
                  <a:srgbClr val="0000FF"/>
                </a:solidFill>
              </a:rPr>
              <a:t>(</a:t>
            </a:r>
            <a:r>
              <a:rPr lang="tr-TR" sz="2400" dirty="0">
                <a:solidFill>
                  <a:srgbClr val="0000FF"/>
                </a:solidFill>
              </a:rPr>
              <a:t>1)	Numaralı Branş Belirleme Çizelgesinde bulunan Jandarma branşının astsubay çavuş ve </a:t>
            </a:r>
            <a:r>
              <a:rPr lang="tr-TR" sz="2400" dirty="0" smtClean="0">
                <a:solidFill>
                  <a:srgbClr val="0000FF"/>
                </a:solidFill>
              </a:rPr>
              <a:t>astsubay </a:t>
            </a:r>
            <a:r>
              <a:rPr lang="tr-TR" sz="2400" dirty="0">
                <a:solidFill>
                  <a:srgbClr val="0000FF"/>
                </a:solidFill>
              </a:rPr>
              <a:t>üstçavuş; </a:t>
            </a:r>
            <a:endParaRPr lang="tr-TR" sz="2400" dirty="0" smtClean="0">
              <a:solidFill>
                <a:srgbClr val="0000FF"/>
              </a:solidFill>
            </a:endParaRPr>
          </a:p>
          <a:p>
            <a:pPr marL="342900" indent="-342900" algn="just" defTabSz="179388">
              <a:spcAft>
                <a:spcPts val="1200"/>
              </a:spcAft>
              <a:buFont typeface="Arial" charset="0"/>
              <a:buChar char="•"/>
              <a:defRPr/>
            </a:pPr>
            <a:r>
              <a:rPr lang="tr-TR" sz="2400" dirty="0" smtClean="0">
                <a:solidFill>
                  <a:srgbClr val="FF0000"/>
                </a:solidFill>
              </a:rPr>
              <a:t>Uzman </a:t>
            </a:r>
            <a:r>
              <a:rPr lang="tr-TR" sz="2400" dirty="0">
                <a:solidFill>
                  <a:srgbClr val="FF0000"/>
                </a:solidFill>
              </a:rPr>
              <a:t>jandarma dördüncü kademeli çavuş ve daha üst rütbedeki uzman </a:t>
            </a:r>
            <a:r>
              <a:rPr lang="tr-TR" sz="2400" dirty="0" smtClean="0">
                <a:solidFill>
                  <a:srgbClr val="FF0000"/>
                </a:solidFill>
              </a:rPr>
              <a:t>jandarmalarda </a:t>
            </a:r>
            <a:r>
              <a:rPr lang="tr-TR" sz="2400" dirty="0"/>
              <a:t>ise </a:t>
            </a:r>
            <a:r>
              <a:rPr lang="tr-TR" sz="2400" dirty="0">
                <a:solidFill>
                  <a:srgbClr val="0000FF"/>
                </a:solidFill>
              </a:rPr>
              <a:t>astsubay kıdemli üstçavuş ve astsubay kıdemli başçavuş rütbelerindeki astsubayların </a:t>
            </a:r>
            <a:r>
              <a:rPr lang="tr-TR" sz="2400" dirty="0"/>
              <a:t>sağlık nitelikleri uygulanır. </a:t>
            </a:r>
            <a:endParaRPr lang="tr-TR" sz="2400" dirty="0" smtClean="0">
              <a:solidFill>
                <a:srgbClr val="FF0000"/>
              </a:solidFill>
            </a:endParaRPr>
          </a:p>
        </p:txBody>
      </p:sp>
    </p:spTree>
    <p:extLst>
      <p:ext uri="{BB962C8B-B14F-4D97-AF65-F5344CB8AC3E}">
        <p14:creationId xmlns:p14="http://schemas.microsoft.com/office/powerpoint/2010/main" val="35238845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Öğrencilerin 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628800"/>
            <a:ext cx="871537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Öğrenci ve adaylarının sağlık muayeneleri, </a:t>
            </a:r>
            <a:r>
              <a:rPr lang="tr-TR" sz="2400" dirty="0" smtClean="0">
                <a:solidFill>
                  <a:schemeClr val="tx1"/>
                </a:solidFill>
              </a:rPr>
              <a:t>sağlık </a:t>
            </a:r>
            <a:r>
              <a:rPr lang="tr-TR" sz="2400" dirty="0">
                <a:solidFill>
                  <a:schemeClr val="tx1"/>
                </a:solidFill>
              </a:rPr>
              <a:t>kurulu raporu vermeye </a:t>
            </a:r>
            <a:r>
              <a:rPr lang="tr-TR" sz="2400" dirty="0">
                <a:solidFill>
                  <a:srgbClr val="0000FF"/>
                </a:solidFill>
              </a:rPr>
              <a:t>yetkili sağlık </a:t>
            </a:r>
            <a:r>
              <a:rPr lang="tr-TR" sz="2400" dirty="0" smtClean="0">
                <a:solidFill>
                  <a:srgbClr val="0000FF"/>
                </a:solidFill>
              </a:rPr>
              <a:t>kuruluşları</a:t>
            </a:r>
            <a:r>
              <a:rPr lang="tr-TR" sz="2400" dirty="0" smtClean="0">
                <a:solidFill>
                  <a:schemeClr val="tx1"/>
                </a:solidFill>
              </a:rPr>
              <a:t>nda </a:t>
            </a:r>
            <a:r>
              <a:rPr lang="tr-TR" sz="2400" dirty="0">
                <a:solidFill>
                  <a:schemeClr val="tx1"/>
                </a:solidFill>
              </a:rPr>
              <a:t>yapılır.</a:t>
            </a:r>
          </a:p>
          <a:p>
            <a:pPr marL="342900" indent="-342900" algn="just" defTabSz="179388">
              <a:spcAft>
                <a:spcPts val="1200"/>
              </a:spcAft>
              <a:buFont typeface="Arial" charset="0"/>
              <a:buChar char="•"/>
              <a:defRPr/>
            </a:pPr>
            <a:r>
              <a:rPr lang="tr-TR" sz="2400" dirty="0">
                <a:solidFill>
                  <a:schemeClr val="tx1"/>
                </a:solidFill>
              </a:rPr>
              <a:t>	Öğrenci ve adaylarının </a:t>
            </a:r>
            <a:r>
              <a:rPr lang="tr-TR" sz="2400" dirty="0">
                <a:solidFill>
                  <a:srgbClr val="FF0000"/>
                </a:solidFill>
              </a:rPr>
              <a:t>uçucu sağlık kurulu muayeneleri </a:t>
            </a:r>
            <a:r>
              <a:rPr lang="tr-TR" sz="2400" dirty="0">
                <a:solidFill>
                  <a:schemeClr val="tx1"/>
                </a:solidFill>
              </a:rPr>
              <a:t>uçucu, denizaltıcı ve dalgıç sınıfı raporları vermeye yetkili hastaneler tarafından yapılır</a:t>
            </a:r>
            <a:r>
              <a:rPr lang="tr-TR" sz="2400" dirty="0" smtClean="0">
                <a:solidFill>
                  <a:schemeClr val="tx1"/>
                </a:solidFill>
              </a:rPr>
              <a:t>. </a:t>
            </a:r>
            <a:endParaRPr lang="tr-TR" sz="2400" dirty="0">
              <a:solidFill>
                <a:schemeClr val="tx1"/>
              </a:solidFill>
            </a:endParaRPr>
          </a:p>
          <a:p>
            <a:pPr marL="342900" indent="-342900" algn="just" defTabSz="179388">
              <a:spcAft>
                <a:spcPts val="1200"/>
              </a:spcAft>
              <a:buFont typeface="Arial" charset="0"/>
              <a:buChar char="•"/>
              <a:defRPr/>
            </a:pPr>
            <a:r>
              <a:rPr lang="tr-TR" sz="2400" dirty="0">
                <a:solidFill>
                  <a:schemeClr val="tx1"/>
                </a:solidFill>
              </a:rPr>
              <a:t>Öğrenci adayları, </a:t>
            </a:r>
            <a:r>
              <a:rPr lang="tr-TR" sz="2400" dirty="0">
                <a:solidFill>
                  <a:srgbClr val="FF0000"/>
                </a:solidFill>
              </a:rPr>
              <a:t>tam sağlam olmalı ve bunlarda </a:t>
            </a:r>
            <a:r>
              <a:rPr lang="tr-TR" sz="2400" dirty="0" err="1">
                <a:solidFill>
                  <a:srgbClr val="FF0000"/>
                </a:solidFill>
              </a:rPr>
              <a:t>diskromatopsi</a:t>
            </a:r>
            <a:r>
              <a:rPr lang="tr-TR" sz="2400" dirty="0">
                <a:solidFill>
                  <a:schemeClr val="tx1"/>
                </a:solidFill>
              </a:rPr>
              <a:t> </a:t>
            </a:r>
            <a:r>
              <a:rPr lang="tr-TR" sz="2400" dirty="0" smtClean="0">
                <a:solidFill>
                  <a:schemeClr val="tx1"/>
                </a:solidFill>
              </a:rPr>
              <a:t>bulunmamalıdır</a:t>
            </a:r>
            <a:r>
              <a:rPr lang="tr-TR" sz="2400" dirty="0">
                <a:solidFill>
                  <a:schemeClr val="tx1"/>
                </a:solidFill>
              </a:rPr>
              <a:t>.</a:t>
            </a:r>
            <a:endParaRPr lang="tr-TR" sz="2400" dirty="0" smtClean="0">
              <a:solidFill>
                <a:schemeClr val="tx1"/>
              </a:solidFill>
            </a:endParaRPr>
          </a:p>
        </p:txBody>
      </p:sp>
    </p:spTree>
    <p:extLst>
      <p:ext uri="{BB962C8B-B14F-4D97-AF65-F5344CB8AC3E}">
        <p14:creationId xmlns:p14="http://schemas.microsoft.com/office/powerpoint/2010/main" val="25566244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Subay </a:t>
            </a:r>
            <a:r>
              <a:rPr lang="tr-TR" altLang="tr-TR" sz="2800" dirty="0">
                <a:solidFill>
                  <a:srgbClr val="0000FF"/>
                </a:solidFill>
              </a:rPr>
              <a:t>ve Astsubayların Sağlık </a:t>
            </a:r>
            <a:r>
              <a:rPr lang="tr-TR" altLang="tr-TR" sz="2800" dirty="0" smtClean="0">
                <a:solidFill>
                  <a:srgbClr val="0000FF"/>
                </a:solidFill>
              </a:rPr>
              <a:t>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268760"/>
            <a:ext cx="87153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Subay ve astsubaylar aşağıdaki durumlarda muayene için yetkili sağlık kuruluşuna gönderilir</a:t>
            </a:r>
            <a:r>
              <a:rPr lang="tr-TR" sz="2400" dirty="0" smtClean="0">
                <a:solidFill>
                  <a:schemeClr val="tx1"/>
                </a:solidFill>
              </a:rPr>
              <a:t>.</a:t>
            </a:r>
          </a:p>
          <a:p>
            <a:pPr marL="355600" lvl="1" indent="365125" algn="just" defTabSz="179388">
              <a:spcAft>
                <a:spcPts val="1200"/>
              </a:spcAft>
              <a:buFont typeface="Arial" charset="0"/>
              <a:buChar char="•"/>
              <a:defRPr/>
            </a:pPr>
            <a:r>
              <a:rPr lang="tr-TR" sz="2400" dirty="0" smtClean="0">
                <a:solidFill>
                  <a:schemeClr val="tx1"/>
                </a:solidFill>
              </a:rPr>
              <a:t>Subay </a:t>
            </a:r>
            <a:r>
              <a:rPr lang="tr-TR" sz="2400" dirty="0">
                <a:solidFill>
                  <a:schemeClr val="tx1"/>
                </a:solidFill>
              </a:rPr>
              <a:t>ve astsubaylar tarafından </a:t>
            </a:r>
            <a:r>
              <a:rPr lang="tr-TR" sz="2400" dirty="0">
                <a:solidFill>
                  <a:srgbClr val="FF0000"/>
                </a:solidFill>
              </a:rPr>
              <a:t>son sağlık durumlarının saptanması</a:t>
            </a:r>
            <a:r>
              <a:rPr lang="tr-TR" sz="2400" dirty="0">
                <a:solidFill>
                  <a:schemeClr val="tx1"/>
                </a:solidFill>
              </a:rPr>
              <a:t>nın yazılı olarak </a:t>
            </a:r>
            <a:r>
              <a:rPr lang="tr-TR" sz="2400" dirty="0" smtClean="0">
                <a:solidFill>
                  <a:schemeClr val="tx1"/>
                </a:solidFill>
              </a:rPr>
              <a:t>istenmesi,</a:t>
            </a:r>
          </a:p>
          <a:p>
            <a:pPr marL="355600" lvl="1" indent="365125" algn="just" defTabSz="179388">
              <a:spcAft>
                <a:spcPts val="1200"/>
              </a:spcAft>
              <a:buFont typeface="Arial" charset="0"/>
              <a:buChar char="•"/>
              <a:defRPr/>
            </a:pPr>
            <a:r>
              <a:rPr lang="tr-TR" sz="2400" dirty="0" smtClean="0">
                <a:solidFill>
                  <a:schemeClr val="tx1"/>
                </a:solidFill>
              </a:rPr>
              <a:t>Amiri </a:t>
            </a:r>
            <a:r>
              <a:rPr lang="tr-TR" sz="2400" dirty="0">
                <a:solidFill>
                  <a:schemeClr val="tx1"/>
                </a:solidFill>
              </a:rPr>
              <a:t>veya kıta ya da kurum tabibinin </a:t>
            </a:r>
            <a:r>
              <a:rPr lang="tr-TR" sz="2400" dirty="0">
                <a:solidFill>
                  <a:srgbClr val="FF0000"/>
                </a:solidFill>
              </a:rPr>
              <a:t>gerekli </a:t>
            </a:r>
            <a:r>
              <a:rPr lang="tr-TR" sz="2400" dirty="0" smtClean="0">
                <a:solidFill>
                  <a:srgbClr val="FF0000"/>
                </a:solidFill>
              </a:rPr>
              <a:t>görme</a:t>
            </a:r>
            <a:r>
              <a:rPr lang="tr-TR" sz="2400" dirty="0" smtClean="0">
                <a:solidFill>
                  <a:schemeClr val="tx1"/>
                </a:solidFill>
              </a:rPr>
              <a:t>si,</a:t>
            </a:r>
          </a:p>
          <a:p>
            <a:pPr marL="355600" lvl="1" indent="365125" algn="just" defTabSz="179388">
              <a:spcAft>
                <a:spcPts val="1200"/>
              </a:spcAft>
              <a:buFont typeface="Arial" charset="0"/>
              <a:buChar char="•"/>
              <a:defRPr/>
            </a:pPr>
            <a:r>
              <a:rPr lang="tr-TR" sz="2400" dirty="0" smtClean="0">
                <a:solidFill>
                  <a:schemeClr val="tx1"/>
                </a:solidFill>
              </a:rPr>
              <a:t>Komando </a:t>
            </a:r>
            <a:r>
              <a:rPr lang="tr-TR" sz="2400" dirty="0">
                <a:solidFill>
                  <a:schemeClr val="tx1"/>
                </a:solidFill>
              </a:rPr>
              <a:t>ve dağ kursu gibi ağır şartlı </a:t>
            </a:r>
            <a:r>
              <a:rPr lang="tr-TR" sz="2400" dirty="0">
                <a:solidFill>
                  <a:srgbClr val="FF0000"/>
                </a:solidFill>
              </a:rPr>
              <a:t>kurslara </a:t>
            </a:r>
            <a:r>
              <a:rPr lang="tr-TR" sz="2400" dirty="0" smtClean="0">
                <a:solidFill>
                  <a:srgbClr val="FF0000"/>
                </a:solidFill>
              </a:rPr>
              <a:t>ayrılma</a:t>
            </a:r>
            <a:r>
              <a:rPr lang="tr-TR" sz="2400" dirty="0" smtClean="0">
                <a:solidFill>
                  <a:schemeClr val="tx1"/>
                </a:solidFill>
              </a:rPr>
              <a:t>sı,</a:t>
            </a:r>
          </a:p>
          <a:p>
            <a:pPr marL="355600" lvl="1" indent="365125" algn="just" defTabSz="179388">
              <a:spcAft>
                <a:spcPts val="1200"/>
              </a:spcAft>
              <a:buFont typeface="Arial" charset="0"/>
              <a:buChar char="•"/>
              <a:defRPr/>
            </a:pPr>
            <a:r>
              <a:rPr lang="tr-TR" sz="2400" dirty="0" smtClean="0">
                <a:solidFill>
                  <a:schemeClr val="tx1"/>
                </a:solidFill>
              </a:rPr>
              <a:t>Görev</a:t>
            </a:r>
            <a:r>
              <a:rPr lang="tr-TR" sz="2400" dirty="0">
                <a:solidFill>
                  <a:schemeClr val="tx1"/>
                </a:solidFill>
              </a:rPr>
              <a:t>, eğitim veya kurs sebebiyle altı aydan fazla süreyle </a:t>
            </a:r>
            <a:r>
              <a:rPr lang="tr-TR" sz="2400" dirty="0">
                <a:solidFill>
                  <a:srgbClr val="FF0000"/>
                </a:solidFill>
              </a:rPr>
              <a:t>yurtdışına </a:t>
            </a:r>
            <a:r>
              <a:rPr lang="tr-TR" sz="2400" dirty="0" smtClean="0">
                <a:solidFill>
                  <a:srgbClr val="FF0000"/>
                </a:solidFill>
              </a:rPr>
              <a:t>gönderilme</a:t>
            </a:r>
            <a:r>
              <a:rPr lang="tr-TR" sz="2400" dirty="0" smtClean="0">
                <a:solidFill>
                  <a:schemeClr val="tx1"/>
                </a:solidFill>
              </a:rPr>
              <a:t>si,</a:t>
            </a:r>
          </a:p>
          <a:p>
            <a:pPr marL="720725" lvl="1" indent="-365125" algn="just" defTabSz="179388">
              <a:spcAft>
                <a:spcPts val="1200"/>
              </a:spcAft>
              <a:buFont typeface="Arial" charset="0"/>
              <a:buChar char="•"/>
              <a:defRPr/>
            </a:pPr>
            <a:r>
              <a:rPr lang="tr-TR" sz="2400" dirty="0" smtClean="0">
                <a:solidFill>
                  <a:schemeClr val="tx1"/>
                </a:solidFill>
              </a:rPr>
              <a:t>Astsubayların </a:t>
            </a:r>
            <a:r>
              <a:rPr lang="tr-TR" sz="2400" dirty="0">
                <a:solidFill>
                  <a:schemeClr val="tx1"/>
                </a:solidFill>
              </a:rPr>
              <a:t>subay olmak için </a:t>
            </a:r>
            <a:r>
              <a:rPr lang="tr-TR" sz="2400" dirty="0" smtClean="0">
                <a:solidFill>
                  <a:srgbClr val="FF0000"/>
                </a:solidFill>
              </a:rPr>
              <a:t>başvurma</a:t>
            </a:r>
            <a:r>
              <a:rPr lang="tr-TR" sz="2400" dirty="0" smtClean="0">
                <a:solidFill>
                  <a:schemeClr val="tx1"/>
                </a:solidFill>
              </a:rPr>
              <a:t>sı,</a:t>
            </a:r>
          </a:p>
          <a:p>
            <a:pPr marL="720725" lvl="1" indent="-365125" algn="just" defTabSz="179388">
              <a:spcAft>
                <a:spcPts val="1200"/>
              </a:spcAft>
              <a:buFont typeface="Arial" charset="0"/>
              <a:buChar char="•"/>
              <a:defRPr/>
            </a:pPr>
            <a:r>
              <a:rPr lang="tr-TR" sz="2400" dirty="0" smtClean="0">
                <a:solidFill>
                  <a:srgbClr val="FF0000"/>
                </a:solidFill>
              </a:rPr>
              <a:t>Periyodik </a:t>
            </a:r>
            <a:r>
              <a:rPr lang="tr-TR" sz="2400" dirty="0">
                <a:solidFill>
                  <a:srgbClr val="FF0000"/>
                </a:solidFill>
              </a:rPr>
              <a:t>muayene </a:t>
            </a:r>
            <a:r>
              <a:rPr lang="tr-TR" sz="2400" dirty="0">
                <a:solidFill>
                  <a:schemeClr val="tx1"/>
                </a:solidFill>
              </a:rPr>
              <a:t>zamanının gelmesi</a:t>
            </a:r>
            <a:r>
              <a:rPr lang="tr-TR" sz="2400" dirty="0" smtClean="0">
                <a:solidFill>
                  <a:schemeClr val="tx1"/>
                </a:solidFill>
              </a:rPr>
              <a:t>.</a:t>
            </a:r>
          </a:p>
        </p:txBody>
      </p:sp>
    </p:spTree>
    <p:extLst>
      <p:ext uri="{BB962C8B-B14F-4D97-AF65-F5344CB8AC3E}">
        <p14:creationId xmlns:p14="http://schemas.microsoft.com/office/powerpoint/2010/main" val="19422969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Subay </a:t>
            </a:r>
            <a:r>
              <a:rPr lang="tr-TR" altLang="tr-TR" sz="2800" dirty="0">
                <a:solidFill>
                  <a:srgbClr val="0000FF"/>
                </a:solidFill>
              </a:rPr>
              <a:t>ve Astsubayların Sağlık </a:t>
            </a:r>
            <a:r>
              <a:rPr lang="tr-TR" altLang="tr-TR" sz="2800" dirty="0" smtClean="0">
                <a:solidFill>
                  <a:srgbClr val="0000FF"/>
                </a:solidFill>
              </a:rPr>
              <a:t>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912764"/>
            <a:ext cx="8715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a:t>
            </a:r>
            <a:r>
              <a:rPr lang="tr-TR" sz="2400" dirty="0" smtClean="0">
                <a:solidFill>
                  <a:schemeClr val="tx1"/>
                </a:solidFill>
              </a:rPr>
              <a:t>Subay / astsubayların tespit edilen herhangi bir rahatsızlıkları nedeniyle, haklarında sağlık kurulu raporu düzenlenmesi gerektiği durumlarda, personelin bağlı olduğu Kuvvet Komutanlığı </a:t>
            </a:r>
            <a:r>
              <a:rPr lang="tr-TR" sz="2400" dirty="0" err="1" smtClean="0">
                <a:solidFill>
                  <a:schemeClr val="tx1"/>
                </a:solidFill>
              </a:rPr>
              <a:t>gözönüne</a:t>
            </a:r>
            <a:r>
              <a:rPr lang="tr-TR" sz="2400" dirty="0" smtClean="0">
                <a:solidFill>
                  <a:schemeClr val="tx1"/>
                </a:solidFill>
              </a:rPr>
              <a:t> alınarak Yönetmeliğin </a:t>
            </a:r>
            <a:r>
              <a:rPr lang="tr-TR" sz="2400" dirty="0" smtClean="0">
                <a:solidFill>
                  <a:srgbClr val="FF0000"/>
                </a:solidFill>
              </a:rPr>
              <a:t>EK-Ç’sinde yer alan sınıflandırma çizelgesindeki sağlık yeteneklerine göre işlem yapılır.</a:t>
            </a:r>
          </a:p>
        </p:txBody>
      </p:sp>
    </p:spTree>
    <p:extLst>
      <p:ext uri="{BB962C8B-B14F-4D97-AF65-F5344CB8AC3E}">
        <p14:creationId xmlns:p14="http://schemas.microsoft.com/office/powerpoint/2010/main" val="17464857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a:t>
            </a:r>
            <a:r>
              <a:rPr lang="tr-TR" altLang="tr-TR" sz="2800" dirty="0" err="1" smtClean="0">
                <a:solidFill>
                  <a:srgbClr val="0000FF"/>
                </a:solidFill>
              </a:rPr>
              <a:t>Dz.K.K.lığı</a:t>
            </a:r>
            <a:r>
              <a:rPr lang="tr-TR" altLang="tr-TR" sz="2800" dirty="0" smtClean="0">
                <a:solidFill>
                  <a:srgbClr val="0000FF"/>
                </a:solidFill>
              </a:rPr>
              <a:t> </a:t>
            </a:r>
            <a:r>
              <a:rPr lang="tr-TR" altLang="tr-TR" sz="2800" dirty="0">
                <a:solidFill>
                  <a:srgbClr val="0000FF"/>
                </a:solidFill>
              </a:rPr>
              <a:t>ve </a:t>
            </a:r>
            <a:r>
              <a:rPr lang="tr-TR" altLang="tr-TR" sz="2800" dirty="0" err="1">
                <a:solidFill>
                  <a:srgbClr val="0000FF"/>
                </a:solidFill>
              </a:rPr>
              <a:t>S.G.K.lığı</a:t>
            </a:r>
            <a:r>
              <a:rPr lang="tr-TR" altLang="tr-TR" sz="2800" dirty="0">
                <a:solidFill>
                  <a:srgbClr val="0000FF"/>
                </a:solidFill>
              </a:rPr>
              <a:t> Özel Hükümleri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912764"/>
            <a:ext cx="8715375"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Denizde görev yapmaya engel hastalığı tespit edilen veya hastalığının deniz şartlarından olumsuz etkileneceği değerlendirilen subay ve astsubaylar, sağlık kurulu </a:t>
            </a:r>
            <a:r>
              <a:rPr lang="tr-TR" sz="2400" dirty="0" smtClean="0">
                <a:solidFill>
                  <a:schemeClr val="tx1"/>
                </a:solidFill>
              </a:rPr>
              <a:t>kararıyla </a:t>
            </a:r>
            <a:r>
              <a:rPr lang="tr-TR" sz="2400" dirty="0" smtClean="0">
                <a:solidFill>
                  <a:srgbClr val="0000FF"/>
                </a:solidFill>
              </a:rPr>
              <a:t>en çok iki yıl </a:t>
            </a:r>
            <a:r>
              <a:rPr lang="tr-TR" sz="2400" dirty="0" smtClean="0">
                <a:solidFill>
                  <a:srgbClr val="FF0000"/>
                </a:solidFill>
              </a:rPr>
              <a:t>«Denizin Kıyı Teşkillerinde Görev Yapması Uygundur»</a:t>
            </a:r>
            <a:r>
              <a:rPr lang="tr-TR" sz="2400" dirty="0" smtClean="0">
                <a:solidFill>
                  <a:schemeClr val="tx1"/>
                </a:solidFill>
              </a:rPr>
              <a:t> deniz </a:t>
            </a:r>
            <a:r>
              <a:rPr lang="tr-TR" sz="2400" dirty="0">
                <a:solidFill>
                  <a:schemeClr val="tx1"/>
                </a:solidFill>
              </a:rPr>
              <a:t>görevlerinden geçici olarak alınır</a:t>
            </a:r>
            <a:r>
              <a:rPr lang="tr-TR" sz="2400" dirty="0" smtClean="0">
                <a:solidFill>
                  <a:schemeClr val="tx1"/>
                </a:solidFill>
              </a:rPr>
              <a:t>. Sonrasında yeniden sağlık kurulu işlemine tabi tutulurlar.</a:t>
            </a:r>
          </a:p>
          <a:p>
            <a:pPr marL="342900" indent="-342900" algn="just" defTabSz="179388">
              <a:spcAft>
                <a:spcPts val="1200"/>
              </a:spcAft>
              <a:buFont typeface="Arial" charset="0"/>
              <a:buChar char="•"/>
              <a:defRPr/>
            </a:pPr>
            <a:endParaRPr lang="tr-TR" sz="2400" dirty="0" smtClean="0">
              <a:solidFill>
                <a:schemeClr val="tx1"/>
              </a:solidFill>
            </a:endParaRPr>
          </a:p>
        </p:txBody>
      </p:sp>
    </p:spTree>
    <p:extLst>
      <p:ext uri="{BB962C8B-B14F-4D97-AF65-F5344CB8AC3E}">
        <p14:creationId xmlns:p14="http://schemas.microsoft.com/office/powerpoint/2010/main" val="3731531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a:t>
            </a:r>
            <a:r>
              <a:rPr lang="tr-TR" altLang="tr-TR" sz="2800" dirty="0" err="1" smtClean="0">
                <a:solidFill>
                  <a:srgbClr val="0000FF"/>
                </a:solidFill>
              </a:rPr>
              <a:t>Dz.K.K.lığı</a:t>
            </a:r>
            <a:r>
              <a:rPr lang="tr-TR" altLang="tr-TR" sz="2800" dirty="0" smtClean="0">
                <a:solidFill>
                  <a:srgbClr val="0000FF"/>
                </a:solidFill>
              </a:rPr>
              <a:t> </a:t>
            </a:r>
            <a:r>
              <a:rPr lang="tr-TR" altLang="tr-TR" sz="2800" dirty="0">
                <a:solidFill>
                  <a:srgbClr val="0000FF"/>
                </a:solidFill>
              </a:rPr>
              <a:t>ve </a:t>
            </a:r>
            <a:r>
              <a:rPr lang="tr-TR" altLang="tr-TR" sz="2800" dirty="0" err="1">
                <a:solidFill>
                  <a:srgbClr val="0000FF"/>
                </a:solidFill>
              </a:rPr>
              <a:t>S.G.K.lığı</a:t>
            </a:r>
            <a:r>
              <a:rPr lang="tr-TR" altLang="tr-TR" sz="2800" dirty="0">
                <a:solidFill>
                  <a:srgbClr val="0000FF"/>
                </a:solidFill>
              </a:rPr>
              <a:t> Özel Hükümleri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912764"/>
            <a:ext cx="87153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Deniz Kuvvetleri Komutanlığında görev yapan </a:t>
            </a:r>
            <a:r>
              <a:rPr lang="tr-TR" sz="2400" dirty="0">
                <a:solidFill>
                  <a:srgbClr val="FF0000"/>
                </a:solidFill>
              </a:rPr>
              <a:t>astsubayların sağlık </a:t>
            </a:r>
            <a:r>
              <a:rPr lang="tr-TR" sz="2400" dirty="0" smtClean="0">
                <a:solidFill>
                  <a:srgbClr val="FF0000"/>
                </a:solidFill>
              </a:rPr>
              <a:t>yetenekleri</a:t>
            </a:r>
            <a:r>
              <a:rPr lang="tr-TR" sz="2400" dirty="0">
                <a:solidFill>
                  <a:schemeClr val="tx1"/>
                </a:solidFill>
              </a:rPr>
              <a:t>, bu Komutanlıkta görev yapan </a:t>
            </a:r>
            <a:r>
              <a:rPr lang="tr-TR" sz="2400" dirty="0">
                <a:solidFill>
                  <a:srgbClr val="FF0000"/>
                </a:solidFill>
              </a:rPr>
              <a:t>subayların sağlık yeteneklerinin aynıdır</a:t>
            </a:r>
            <a:r>
              <a:rPr lang="tr-TR" sz="2400" dirty="0" smtClean="0">
                <a:solidFill>
                  <a:srgbClr val="FF0000"/>
                </a:solidFill>
              </a:rPr>
              <a:t>.</a:t>
            </a:r>
          </a:p>
          <a:p>
            <a:pPr marL="342900" indent="-342900" algn="just" defTabSz="179388">
              <a:spcAft>
                <a:spcPts val="1200"/>
              </a:spcAft>
              <a:buFont typeface="Arial" charset="0"/>
              <a:buChar char="•"/>
              <a:defRPr/>
            </a:pPr>
            <a:r>
              <a:rPr lang="tr-TR" sz="2400" dirty="0" smtClean="0">
                <a:solidFill>
                  <a:schemeClr val="tx1"/>
                </a:solidFill>
              </a:rPr>
              <a:t>Denizaltı </a:t>
            </a:r>
            <a:r>
              <a:rPr lang="tr-TR" sz="2400" dirty="0" smtClean="0">
                <a:solidFill>
                  <a:srgbClr val="FF0000"/>
                </a:solidFill>
              </a:rPr>
              <a:t>özel ihtisaslı personelin </a:t>
            </a:r>
            <a:r>
              <a:rPr lang="tr-TR" sz="2400" dirty="0" smtClean="0">
                <a:solidFill>
                  <a:schemeClr val="tx1"/>
                </a:solidFill>
              </a:rPr>
              <a:t>sağlık kurulu işlemleri, bu konudaki </a:t>
            </a:r>
            <a:r>
              <a:rPr lang="tr-TR" sz="2400" dirty="0" smtClean="0">
                <a:solidFill>
                  <a:srgbClr val="FF0000"/>
                </a:solidFill>
              </a:rPr>
              <a:t>yetkilendirilmiş hastaneler</a:t>
            </a:r>
            <a:r>
              <a:rPr lang="tr-TR" sz="2400" dirty="0" smtClean="0">
                <a:solidFill>
                  <a:schemeClr val="tx1"/>
                </a:solidFill>
              </a:rPr>
              <a:t>de yapılır.</a:t>
            </a:r>
          </a:p>
          <a:p>
            <a:pPr marL="342900" indent="-342900" algn="just" defTabSz="179388">
              <a:spcAft>
                <a:spcPts val="1200"/>
              </a:spcAft>
              <a:buFont typeface="Arial" charset="0"/>
              <a:buChar char="•"/>
              <a:defRPr/>
            </a:pPr>
            <a:endParaRPr lang="tr-TR" sz="2400" dirty="0" smtClean="0">
              <a:solidFill>
                <a:schemeClr val="tx1"/>
              </a:solidFill>
            </a:endParaRPr>
          </a:p>
          <a:p>
            <a:pPr marL="342900" indent="-342900" algn="just" defTabSz="179388">
              <a:spcAft>
                <a:spcPts val="1200"/>
              </a:spcAft>
              <a:buFont typeface="Arial" charset="0"/>
              <a:buChar char="•"/>
              <a:defRPr/>
            </a:pPr>
            <a:endParaRPr lang="tr-TR" sz="2400" dirty="0" smtClean="0">
              <a:solidFill>
                <a:schemeClr val="tx1"/>
              </a:solidFill>
            </a:endParaRPr>
          </a:p>
        </p:txBody>
      </p:sp>
    </p:spTree>
    <p:extLst>
      <p:ext uri="{BB962C8B-B14F-4D97-AF65-F5344CB8AC3E}">
        <p14:creationId xmlns:p14="http://schemas.microsoft.com/office/powerpoint/2010/main" val="37774827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a:t>
            </a:r>
            <a:r>
              <a:rPr lang="tr-TR" altLang="tr-TR" sz="2800" dirty="0" err="1" smtClean="0">
                <a:solidFill>
                  <a:srgbClr val="0000FF"/>
                </a:solidFill>
              </a:rPr>
              <a:t>Hv.K.K.lığı</a:t>
            </a:r>
            <a:r>
              <a:rPr lang="tr-TR" altLang="tr-TR" sz="2800" dirty="0" smtClean="0">
                <a:solidFill>
                  <a:srgbClr val="0000FF"/>
                </a:solidFill>
              </a:rPr>
              <a:t> Özel </a:t>
            </a:r>
            <a:r>
              <a:rPr lang="tr-TR" altLang="tr-TR" sz="2800" dirty="0">
                <a:solidFill>
                  <a:srgbClr val="0000FF"/>
                </a:solidFill>
              </a:rPr>
              <a:t>Hükümleri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304176"/>
            <a:ext cx="871537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t>Uçuş hizmetlerinde görevlendirileceklerin</a:t>
            </a:r>
            <a:r>
              <a:rPr lang="tr-TR" sz="2400" dirty="0" smtClean="0">
                <a:solidFill>
                  <a:schemeClr val="tx1"/>
                </a:solidFill>
              </a:rPr>
              <a:t> sağlık kurulu işlemleri, </a:t>
            </a:r>
            <a:r>
              <a:rPr lang="tr-TR" sz="2400" dirty="0" smtClean="0">
                <a:solidFill>
                  <a:srgbClr val="FF0000"/>
                </a:solidFill>
              </a:rPr>
              <a:t>uçucu ve dalgıç sınıfı raporları vermeye yetkili hastanelerde</a:t>
            </a:r>
            <a:r>
              <a:rPr lang="tr-TR" sz="2400" dirty="0" smtClean="0">
                <a:solidFill>
                  <a:schemeClr val="tx1"/>
                </a:solidFill>
              </a:rPr>
              <a:t> yapılır.</a:t>
            </a:r>
          </a:p>
          <a:p>
            <a:pPr marL="342900" indent="-342900" algn="just" defTabSz="179388">
              <a:spcAft>
                <a:spcPts val="1200"/>
              </a:spcAft>
              <a:buFont typeface="Arial" charset="0"/>
              <a:buChar char="•"/>
              <a:defRPr/>
            </a:pPr>
            <a:r>
              <a:rPr lang="tr-TR" sz="2400" dirty="0"/>
              <a:t>Uçucuların sağlık yetenekleri, </a:t>
            </a:r>
            <a:r>
              <a:rPr lang="tr-TR" sz="2400" dirty="0">
                <a:solidFill>
                  <a:srgbClr val="FF0000"/>
                </a:solidFill>
              </a:rPr>
              <a:t>uçtukları hava aracı kategorisi dikkate alınarak</a:t>
            </a:r>
            <a:r>
              <a:rPr lang="tr-TR" sz="2400" dirty="0"/>
              <a:t> Hava Kuvvetleri Komutanlığı </a:t>
            </a:r>
            <a:r>
              <a:rPr lang="tr-TR" sz="2400" dirty="0">
                <a:solidFill>
                  <a:srgbClr val="0000FF"/>
                </a:solidFill>
              </a:rPr>
              <a:t>(1) Numaralı Sınıflandırma Çizelgesine </a:t>
            </a:r>
            <a:r>
              <a:rPr lang="tr-TR" sz="2400" dirty="0"/>
              <a:t>göre değerlendirilir</a:t>
            </a:r>
            <a:r>
              <a:rPr lang="tr-TR" sz="2400" dirty="0" smtClean="0"/>
              <a:t>.</a:t>
            </a:r>
          </a:p>
          <a:p>
            <a:pPr marL="342900" indent="-342900" algn="just" defTabSz="179388">
              <a:spcAft>
                <a:spcPts val="1200"/>
              </a:spcAft>
              <a:buFont typeface="Arial" charset="0"/>
              <a:buChar char="•"/>
              <a:defRPr/>
            </a:pPr>
            <a:r>
              <a:rPr lang="tr-TR" sz="2400" dirty="0"/>
              <a:t>Uçuşun sebep olacağı muhtemel bozukluklar ile uçuş emniyetini bozacak her türlü </a:t>
            </a:r>
            <a:r>
              <a:rPr lang="tr-TR" sz="2400" dirty="0" smtClean="0"/>
              <a:t>hastalığı </a:t>
            </a:r>
            <a:r>
              <a:rPr lang="tr-TR" sz="2400" dirty="0"/>
              <a:t>tespit ederek uçucunun güvenle uçmasını sağlamak amacıyla </a:t>
            </a:r>
            <a:r>
              <a:rPr lang="tr-TR" sz="2400" dirty="0">
                <a:solidFill>
                  <a:srgbClr val="FF0000"/>
                </a:solidFill>
              </a:rPr>
              <a:t>periyodik kontrol muayenesi </a:t>
            </a:r>
            <a:r>
              <a:rPr lang="tr-TR" sz="2400" dirty="0"/>
              <a:t>yapılır</a:t>
            </a:r>
            <a:r>
              <a:rPr lang="tr-TR" sz="2400" dirty="0" smtClean="0"/>
              <a:t>.</a:t>
            </a:r>
            <a:endParaRPr lang="tr-TR" sz="2400" dirty="0" smtClean="0">
              <a:solidFill>
                <a:schemeClr val="tx1"/>
              </a:solidFill>
            </a:endParaRPr>
          </a:p>
        </p:txBody>
      </p:sp>
    </p:spTree>
    <p:extLst>
      <p:ext uri="{BB962C8B-B14F-4D97-AF65-F5344CB8AC3E}">
        <p14:creationId xmlns:p14="http://schemas.microsoft.com/office/powerpoint/2010/main" val="18274104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a:t>
            </a:r>
            <a:r>
              <a:rPr lang="tr-TR" altLang="tr-TR" sz="2800" dirty="0" err="1" smtClean="0">
                <a:solidFill>
                  <a:srgbClr val="0000FF"/>
                </a:solidFill>
              </a:rPr>
              <a:t>Hv.K.K.lığı</a:t>
            </a:r>
            <a:r>
              <a:rPr lang="tr-TR" altLang="tr-TR" sz="2800" dirty="0" smtClean="0">
                <a:solidFill>
                  <a:srgbClr val="0000FF"/>
                </a:solidFill>
              </a:rPr>
              <a:t> Özel </a:t>
            </a:r>
            <a:r>
              <a:rPr lang="tr-TR" altLang="tr-TR" sz="2800" dirty="0">
                <a:solidFill>
                  <a:srgbClr val="0000FF"/>
                </a:solidFill>
              </a:rPr>
              <a:t>Hükümleri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304176"/>
            <a:ext cx="871537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smtClean="0">
                <a:solidFill>
                  <a:schemeClr val="tx1"/>
                </a:solidFill>
              </a:rPr>
              <a:t>Uçucuların </a:t>
            </a:r>
            <a:r>
              <a:rPr lang="tr-TR" sz="2400" dirty="0" smtClean="0">
                <a:solidFill>
                  <a:srgbClr val="FF0000"/>
                </a:solidFill>
              </a:rPr>
              <a:t>yıllık ve dört yıllık periyodik </a:t>
            </a:r>
            <a:r>
              <a:rPr lang="tr-TR" sz="2400" dirty="0">
                <a:solidFill>
                  <a:srgbClr val="FF0000"/>
                </a:solidFill>
              </a:rPr>
              <a:t>kontrol muayeneleri </a:t>
            </a:r>
            <a:r>
              <a:rPr lang="tr-TR" sz="2400" dirty="0">
                <a:solidFill>
                  <a:schemeClr val="tx1"/>
                </a:solidFill>
              </a:rPr>
              <a:t>uçucu ve dalgıç sınıfı raporları </a:t>
            </a:r>
            <a:r>
              <a:rPr lang="tr-TR" sz="2400" dirty="0" smtClean="0">
                <a:solidFill>
                  <a:schemeClr val="tx1"/>
                </a:solidFill>
              </a:rPr>
              <a:t>vermeye yetkili hastanelerce yapılır.</a:t>
            </a:r>
          </a:p>
          <a:p>
            <a:pPr marL="342900" lvl="1" indent="-342900" algn="just" defTabSz="179388">
              <a:spcAft>
                <a:spcPts val="1200"/>
              </a:spcAft>
              <a:buFont typeface="Arial" charset="0"/>
              <a:buChar char="•"/>
              <a:defRPr/>
            </a:pPr>
            <a:r>
              <a:rPr lang="tr-TR" sz="2400" dirty="0"/>
              <a:t>Uçucular hakkında </a:t>
            </a:r>
            <a:r>
              <a:rPr lang="tr-TR" sz="2400" dirty="0">
                <a:solidFill>
                  <a:srgbClr val="0000FF"/>
                </a:solidFill>
              </a:rPr>
              <a:t>uçuşa elverişlilik, uçuşa elverişsizlik, sınıf veya branş değişikliği veya </a:t>
            </a:r>
            <a:r>
              <a:rPr lang="tr-TR" sz="2400" dirty="0" smtClean="0">
                <a:solidFill>
                  <a:srgbClr val="0000FF"/>
                </a:solidFill>
              </a:rPr>
              <a:t>TSK’da görev </a:t>
            </a:r>
            <a:r>
              <a:rPr lang="tr-TR" sz="2400" dirty="0">
                <a:solidFill>
                  <a:srgbClr val="0000FF"/>
                </a:solidFill>
              </a:rPr>
              <a:t>yapamayacağına ilişkin </a:t>
            </a:r>
            <a:r>
              <a:rPr lang="tr-TR" sz="2400" dirty="0" smtClean="0">
                <a:solidFill>
                  <a:srgbClr val="0000FF"/>
                </a:solidFill>
              </a:rPr>
              <a:t>kararlar</a:t>
            </a:r>
            <a:r>
              <a:rPr lang="tr-TR" sz="2400" dirty="0" smtClean="0"/>
              <a:t>, </a:t>
            </a:r>
            <a:r>
              <a:rPr lang="tr-TR" sz="2400" dirty="0"/>
              <a:t>sadece uçucu ve dalgıç sınıfı raporları vermeye yetkili hastanelerce verilir. </a:t>
            </a:r>
            <a:endParaRPr lang="tr-TR" sz="2400" dirty="0" smtClean="0"/>
          </a:p>
          <a:p>
            <a:pPr marL="342900" lvl="1" indent="-342900" algn="just" defTabSz="179388">
              <a:spcAft>
                <a:spcPts val="1200"/>
              </a:spcAft>
              <a:buFont typeface="Arial" charset="0"/>
              <a:buChar char="•"/>
              <a:defRPr/>
            </a:pPr>
            <a:r>
              <a:rPr lang="tr-TR" sz="2400" dirty="0" smtClean="0">
                <a:solidFill>
                  <a:srgbClr val="0000FF"/>
                </a:solidFill>
              </a:rPr>
              <a:t>İstirahat </a:t>
            </a:r>
            <a:r>
              <a:rPr lang="tr-TR" sz="2400" dirty="0">
                <a:solidFill>
                  <a:srgbClr val="0000FF"/>
                </a:solidFill>
              </a:rPr>
              <a:t>kararları </a:t>
            </a:r>
            <a:r>
              <a:rPr lang="tr-TR" sz="2400" dirty="0"/>
              <a:t>diğer sağlık kurullarınca da verilebilir. Ancak bunlar </a:t>
            </a:r>
            <a:r>
              <a:rPr lang="tr-TR" sz="2400" dirty="0" smtClean="0"/>
              <a:t>istirahat </a:t>
            </a:r>
            <a:r>
              <a:rPr lang="tr-TR" sz="2400" dirty="0"/>
              <a:t>sonunda haklarında karar verilmek üzere uçucu ve dalgıç sınıfı raporları vermeye yetkili hastanelerden birine sevk edilir</a:t>
            </a:r>
            <a:r>
              <a:rPr lang="tr-TR" sz="2400" dirty="0" smtClean="0"/>
              <a:t>.</a:t>
            </a:r>
            <a:endParaRPr lang="tr-TR" sz="2400" dirty="0" smtClean="0">
              <a:solidFill>
                <a:schemeClr val="tx1"/>
              </a:solidFill>
            </a:endParaRPr>
          </a:p>
        </p:txBody>
      </p:sp>
    </p:spTree>
    <p:extLst>
      <p:ext uri="{BB962C8B-B14F-4D97-AF65-F5344CB8AC3E}">
        <p14:creationId xmlns:p14="http://schemas.microsoft.com/office/powerpoint/2010/main" val="5568831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a:t>
            </a:r>
            <a:r>
              <a:rPr lang="tr-TR" altLang="tr-TR" sz="2800" dirty="0" err="1" smtClean="0">
                <a:solidFill>
                  <a:srgbClr val="0000FF"/>
                </a:solidFill>
              </a:rPr>
              <a:t>Hv.K.K.lığı</a:t>
            </a:r>
            <a:r>
              <a:rPr lang="tr-TR" altLang="tr-TR" sz="2800" dirty="0" smtClean="0">
                <a:solidFill>
                  <a:srgbClr val="0000FF"/>
                </a:solidFill>
              </a:rPr>
              <a:t> Özel </a:t>
            </a:r>
            <a:r>
              <a:rPr lang="tr-TR" altLang="tr-TR" sz="2800" dirty="0">
                <a:solidFill>
                  <a:srgbClr val="0000FF"/>
                </a:solidFill>
              </a:rPr>
              <a:t>Hükümleri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577692"/>
            <a:ext cx="87153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Herhangi bir nedenle bulunduğu kategorinin sağlık yeteneğini karşılayamadığı tespit edilen uçucunun </a:t>
            </a:r>
            <a:r>
              <a:rPr lang="tr-TR" sz="2400" dirty="0">
                <a:solidFill>
                  <a:srgbClr val="0000FF"/>
                </a:solidFill>
              </a:rPr>
              <a:t>“Uçuşa (Pilotaja) Elverişsizdir” veya “Hava Aracı Kategorisi Değişikliği Uygundur” kararları</a:t>
            </a:r>
            <a:r>
              <a:rPr lang="tr-TR" sz="2400" dirty="0">
                <a:solidFill>
                  <a:schemeClr val="tx1"/>
                </a:solidFill>
              </a:rPr>
              <a:t> ilgili uzmanlık branşından üç uzman tabibin çoğunluk kararı ile alınır</a:t>
            </a:r>
            <a:r>
              <a:rPr lang="tr-TR" sz="2400" dirty="0" smtClean="0">
                <a:solidFill>
                  <a:schemeClr val="tx1"/>
                </a:solidFill>
              </a:rPr>
              <a:t>.</a:t>
            </a:r>
          </a:p>
          <a:p>
            <a:pPr marL="342900" indent="-342900" algn="just" defTabSz="179388">
              <a:spcAft>
                <a:spcPts val="1200"/>
              </a:spcAft>
              <a:buFont typeface="Arial" charset="0"/>
              <a:buChar char="•"/>
              <a:defRPr/>
            </a:pPr>
            <a:r>
              <a:rPr lang="tr-TR" sz="2400" dirty="0" smtClean="0">
                <a:solidFill>
                  <a:srgbClr val="FF0000"/>
                </a:solidFill>
              </a:rPr>
              <a:t>Hakkında </a:t>
            </a:r>
            <a:r>
              <a:rPr lang="tr-TR" sz="2400" dirty="0">
                <a:solidFill>
                  <a:srgbClr val="FF0000"/>
                </a:solidFill>
              </a:rPr>
              <a:t>iki kez “Uçuşa (Pilotaja) Elverişsizdir” veya “Hava Aracı Kategorisi Değişikliği Uygundur” kararları </a:t>
            </a:r>
            <a:r>
              <a:rPr lang="tr-TR" sz="2400" dirty="0">
                <a:solidFill>
                  <a:schemeClr val="tx1"/>
                </a:solidFill>
              </a:rPr>
              <a:t>verilenlere ilişkin nihai karar uçucunun veya bağlı bulunduğu kuvvetin talebi üzerine Sağlık Bakanlığınca oluşturulan kurul tarafından verilir</a:t>
            </a:r>
            <a:r>
              <a:rPr lang="tr-TR" sz="2400" dirty="0" smtClean="0">
                <a:solidFill>
                  <a:schemeClr val="tx1"/>
                </a:solidFill>
              </a:rPr>
              <a:t>.</a:t>
            </a:r>
          </a:p>
        </p:txBody>
      </p:sp>
    </p:spTree>
    <p:extLst>
      <p:ext uri="{BB962C8B-B14F-4D97-AF65-F5344CB8AC3E}">
        <p14:creationId xmlns:p14="http://schemas.microsoft.com/office/powerpoint/2010/main" val="13012101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Dış Kaynaktan Alınan Subay ve Astsubayların 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893600"/>
            <a:ext cx="871537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Dış kaynaktan alınan subay ve astsubay adaylarının </a:t>
            </a:r>
            <a:r>
              <a:rPr lang="tr-TR" sz="2400" dirty="0" smtClean="0">
                <a:solidFill>
                  <a:schemeClr val="tx1"/>
                </a:solidFill>
              </a:rPr>
              <a:t>muayeneleri, sağlık </a:t>
            </a:r>
            <a:r>
              <a:rPr lang="tr-TR" sz="2400" dirty="0">
                <a:solidFill>
                  <a:schemeClr val="tx1"/>
                </a:solidFill>
              </a:rPr>
              <a:t>kurulu raporu vermeye </a:t>
            </a:r>
            <a:r>
              <a:rPr lang="tr-TR" sz="2400" dirty="0">
                <a:solidFill>
                  <a:srgbClr val="FF0000"/>
                </a:solidFill>
              </a:rPr>
              <a:t>yetkili sağlık kuruluşları</a:t>
            </a:r>
            <a:r>
              <a:rPr lang="tr-TR" sz="2400" dirty="0">
                <a:solidFill>
                  <a:schemeClr val="tx1"/>
                </a:solidFill>
              </a:rPr>
              <a:t>nda yapılır</a:t>
            </a:r>
            <a:r>
              <a:rPr lang="tr-TR" sz="2400" dirty="0" smtClean="0">
                <a:solidFill>
                  <a:schemeClr val="tx1"/>
                </a:solidFill>
              </a:rPr>
              <a:t>.</a:t>
            </a:r>
          </a:p>
          <a:p>
            <a:pPr marL="342900" lvl="0" indent="-342900" algn="just" defTabSz="179388">
              <a:spcAft>
                <a:spcPts val="1200"/>
              </a:spcAft>
              <a:buFont typeface="Arial" charset="0"/>
              <a:buChar char="•"/>
              <a:defRPr/>
            </a:pPr>
            <a:r>
              <a:rPr lang="tr-TR" sz="2400" dirty="0"/>
              <a:t>Adaylarda </a:t>
            </a:r>
            <a:r>
              <a:rPr lang="tr-TR" sz="2400" dirty="0" err="1">
                <a:solidFill>
                  <a:srgbClr val="FF0000"/>
                </a:solidFill>
              </a:rPr>
              <a:t>diskromatopsi</a:t>
            </a:r>
            <a:r>
              <a:rPr lang="tr-TR" sz="2400" dirty="0"/>
              <a:t> bulunmamalı, görmeleri her iki gözde ayrı ayrı tashihli veya tashihsiz </a:t>
            </a:r>
            <a:r>
              <a:rPr lang="tr-TR" sz="2400" dirty="0">
                <a:solidFill>
                  <a:srgbClr val="FF0000"/>
                </a:solidFill>
              </a:rPr>
              <a:t>tam olmalı </a:t>
            </a:r>
            <a:r>
              <a:rPr lang="tr-TR" sz="2400" dirty="0"/>
              <a:t>ve bunlar </a:t>
            </a:r>
            <a:r>
              <a:rPr lang="tr-TR" sz="2400" dirty="0">
                <a:solidFill>
                  <a:srgbClr val="FF0000"/>
                </a:solidFill>
              </a:rPr>
              <a:t>ruh sağlığı ve hastalıkları açısından tam sağlam </a:t>
            </a:r>
            <a:r>
              <a:rPr lang="tr-TR" sz="2400" dirty="0"/>
              <a:t>olmalıdır</a:t>
            </a:r>
            <a:r>
              <a:rPr lang="tr-TR" sz="2400" dirty="0" smtClean="0"/>
              <a:t>.</a:t>
            </a:r>
            <a:endParaRPr lang="tr-TR" sz="2400" dirty="0" smtClean="0">
              <a:solidFill>
                <a:schemeClr val="tx1"/>
              </a:solidFill>
            </a:endParaRPr>
          </a:p>
        </p:txBody>
      </p:sp>
    </p:spTree>
    <p:extLst>
      <p:ext uri="{BB962C8B-B14F-4D97-AF65-F5344CB8AC3E}">
        <p14:creationId xmlns:p14="http://schemas.microsoft.com/office/powerpoint/2010/main" val="8890922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TSK Sağlık Kurulu İşlemleri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Sağlık Yeteneği Yönetmeliği »</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1628800"/>
            <a:ext cx="8715375"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algn="just" defTabSz="179388">
              <a:lnSpc>
                <a:spcPct val="150000"/>
              </a:lnSpc>
              <a:spcAft>
                <a:spcPts val="1200"/>
              </a:spcAft>
              <a:defRPr/>
            </a:pPr>
            <a:r>
              <a:rPr lang="tr-TR" altLang="tr-TR" sz="2400" dirty="0" smtClean="0">
                <a:solidFill>
                  <a:schemeClr val="tx1"/>
                </a:solidFill>
              </a:rPr>
              <a:t>*	Amaç, Kapsam ve Yönetmeliğe Bağlı Ekler </a:t>
            </a:r>
            <a:r>
              <a:rPr lang="tr-TR" altLang="tr-TR" sz="2400" dirty="0" smtClean="0">
                <a:solidFill>
                  <a:srgbClr val="FF0000"/>
                </a:solidFill>
              </a:rPr>
              <a:t>(Madde 1-3)</a:t>
            </a:r>
          </a:p>
          <a:p>
            <a:pPr marL="538163" lvl="1" indent="-269875" algn="just" defTabSz="179388">
              <a:spcAft>
                <a:spcPts val="1200"/>
              </a:spcAft>
              <a:buFont typeface="Arial" charset="0"/>
              <a:buChar char="•"/>
              <a:defRPr/>
            </a:pPr>
            <a:r>
              <a:rPr lang="tr-TR" altLang="tr-TR" sz="2000" i="1" dirty="0" smtClean="0">
                <a:solidFill>
                  <a:srgbClr val="FF0000"/>
                </a:solidFill>
              </a:rPr>
              <a:t>EK-A	</a:t>
            </a:r>
            <a:r>
              <a:rPr lang="tr-TR" altLang="tr-TR" sz="2000" i="1" dirty="0" smtClean="0">
                <a:solidFill>
                  <a:schemeClr val="tx1"/>
                </a:solidFill>
              </a:rPr>
              <a:t>	17 ve Üzeri Yaş İçin Boy ve Ağırlık Sınırları Tablosu</a:t>
            </a:r>
          </a:p>
          <a:p>
            <a:pPr marL="538163" lvl="1" indent="-269875" algn="just" defTabSz="179388">
              <a:spcAft>
                <a:spcPts val="1200"/>
              </a:spcAft>
              <a:buFont typeface="Arial" charset="0"/>
              <a:buChar char="•"/>
              <a:defRPr/>
            </a:pPr>
            <a:r>
              <a:rPr lang="tr-TR" altLang="tr-TR" sz="2000" i="1" dirty="0" smtClean="0">
                <a:solidFill>
                  <a:srgbClr val="0000FF"/>
                </a:solidFill>
              </a:rPr>
              <a:t>EK-B</a:t>
            </a:r>
            <a:r>
              <a:rPr lang="tr-TR" altLang="tr-TR" sz="2000" i="1" dirty="0" smtClean="0">
                <a:solidFill>
                  <a:schemeClr val="tx1"/>
                </a:solidFill>
              </a:rPr>
              <a:t>		Hastalıklar Listesi ve Sınıflandırma veya Branş Belirleme Çizelgelerinin Kullanımına İlişkin Açıklamalar</a:t>
            </a:r>
          </a:p>
          <a:p>
            <a:pPr marL="538163" lvl="1" indent="-269875" algn="just" defTabSz="179388">
              <a:spcAft>
                <a:spcPts val="1200"/>
              </a:spcAft>
              <a:buFont typeface="Arial" charset="0"/>
              <a:buChar char="•"/>
              <a:defRPr/>
            </a:pPr>
            <a:r>
              <a:rPr lang="tr-TR" altLang="tr-TR" sz="2000" i="1" dirty="0" smtClean="0">
                <a:solidFill>
                  <a:srgbClr val="FF0000"/>
                </a:solidFill>
              </a:rPr>
              <a:t>EK-C		</a:t>
            </a:r>
            <a:r>
              <a:rPr lang="tr-TR" altLang="tr-TR" sz="2000" i="1" dirty="0" smtClean="0">
                <a:solidFill>
                  <a:schemeClr val="tx1"/>
                </a:solidFill>
              </a:rPr>
              <a:t>Hastalıklar Listesi</a:t>
            </a:r>
          </a:p>
          <a:p>
            <a:pPr marL="538163" lvl="1" indent="-269875" algn="just" defTabSz="179388">
              <a:spcAft>
                <a:spcPts val="1200"/>
              </a:spcAft>
              <a:buFont typeface="Arial" charset="0"/>
              <a:buChar char="•"/>
              <a:defRPr/>
            </a:pPr>
            <a:r>
              <a:rPr lang="tr-TR" altLang="tr-TR" sz="2000" i="1" dirty="0" smtClean="0">
                <a:solidFill>
                  <a:srgbClr val="0000FF"/>
                </a:solidFill>
              </a:rPr>
              <a:t>EK-Ç</a:t>
            </a:r>
            <a:r>
              <a:rPr lang="tr-TR" altLang="tr-TR" sz="2000" i="1" dirty="0" smtClean="0">
                <a:solidFill>
                  <a:schemeClr val="tx1"/>
                </a:solidFill>
              </a:rPr>
              <a:t>		Sınıflandırma Çizelgeleri</a:t>
            </a:r>
          </a:p>
          <a:p>
            <a:pPr marL="538163" lvl="1" indent="-269875" algn="just" defTabSz="179388">
              <a:spcAft>
                <a:spcPts val="1200"/>
              </a:spcAft>
              <a:buFont typeface="Arial" charset="0"/>
              <a:buChar char="•"/>
              <a:defRPr/>
            </a:pPr>
            <a:r>
              <a:rPr lang="tr-TR" altLang="tr-TR" sz="2000" i="1" dirty="0" smtClean="0">
                <a:solidFill>
                  <a:srgbClr val="FF0000"/>
                </a:solidFill>
              </a:rPr>
              <a:t>EK-D</a:t>
            </a:r>
            <a:r>
              <a:rPr lang="tr-TR" altLang="tr-TR" sz="2000" i="1" dirty="0" smtClean="0">
                <a:solidFill>
                  <a:schemeClr val="tx1"/>
                </a:solidFill>
              </a:rPr>
              <a:t>		Personel Adaylarının Hastalıklara Göre Değerlendirme 	Çizelgesi</a:t>
            </a:r>
            <a:endParaRPr kumimoji="0" lang="tr-TR" altLang="tr-TR" sz="240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6604204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down)">
                                      <p:cBhvr>
                                        <p:cTn id="14" dur="580">
                                          <p:stCondLst>
                                            <p:cond delay="0"/>
                                          </p:stCondLst>
                                        </p:cTn>
                                        <p:tgtEl>
                                          <p:spTgt spid="7">
                                            <p:txEl>
                                              <p:pRg st="1" end="1"/>
                                            </p:txEl>
                                          </p:spTgt>
                                        </p:tgtEl>
                                      </p:cBhvr>
                                    </p:animEffect>
                                    <p:anim calcmode="lin" valueType="num">
                                      <p:cBhvr>
                                        <p:cTn id="15"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xEl>
                                              <p:pRg st="1" end="1"/>
                                            </p:txEl>
                                          </p:spTgt>
                                        </p:tgtEl>
                                      </p:cBhvr>
                                      <p:to x="100000" y="60000"/>
                                    </p:animScale>
                                    <p:animScale>
                                      <p:cBhvr>
                                        <p:cTn id="21" dur="166" decel="50000">
                                          <p:stCondLst>
                                            <p:cond delay="676"/>
                                          </p:stCondLst>
                                        </p:cTn>
                                        <p:tgtEl>
                                          <p:spTgt spid="7">
                                            <p:txEl>
                                              <p:pRg st="1" end="1"/>
                                            </p:txEl>
                                          </p:spTgt>
                                        </p:tgtEl>
                                      </p:cBhvr>
                                      <p:to x="100000" y="100000"/>
                                    </p:animScale>
                                    <p:animScale>
                                      <p:cBhvr>
                                        <p:cTn id="22" dur="26">
                                          <p:stCondLst>
                                            <p:cond delay="1312"/>
                                          </p:stCondLst>
                                        </p:cTn>
                                        <p:tgtEl>
                                          <p:spTgt spid="7">
                                            <p:txEl>
                                              <p:pRg st="1" end="1"/>
                                            </p:txEl>
                                          </p:spTgt>
                                        </p:tgtEl>
                                      </p:cBhvr>
                                      <p:to x="100000" y="80000"/>
                                    </p:animScale>
                                    <p:animScale>
                                      <p:cBhvr>
                                        <p:cTn id="23" dur="166" decel="50000">
                                          <p:stCondLst>
                                            <p:cond delay="1338"/>
                                          </p:stCondLst>
                                        </p:cTn>
                                        <p:tgtEl>
                                          <p:spTgt spid="7">
                                            <p:txEl>
                                              <p:pRg st="1" end="1"/>
                                            </p:txEl>
                                          </p:spTgt>
                                        </p:tgtEl>
                                      </p:cBhvr>
                                      <p:to x="100000" y="100000"/>
                                    </p:animScale>
                                    <p:animScale>
                                      <p:cBhvr>
                                        <p:cTn id="24" dur="26">
                                          <p:stCondLst>
                                            <p:cond delay="1642"/>
                                          </p:stCondLst>
                                        </p:cTn>
                                        <p:tgtEl>
                                          <p:spTgt spid="7">
                                            <p:txEl>
                                              <p:pRg st="1" end="1"/>
                                            </p:txEl>
                                          </p:spTgt>
                                        </p:tgtEl>
                                      </p:cBhvr>
                                      <p:to x="100000" y="90000"/>
                                    </p:animScale>
                                    <p:animScale>
                                      <p:cBhvr>
                                        <p:cTn id="25" dur="166" decel="50000">
                                          <p:stCondLst>
                                            <p:cond delay="1668"/>
                                          </p:stCondLst>
                                        </p:cTn>
                                        <p:tgtEl>
                                          <p:spTgt spid="7">
                                            <p:txEl>
                                              <p:pRg st="1" end="1"/>
                                            </p:txEl>
                                          </p:spTgt>
                                        </p:tgtEl>
                                      </p:cBhvr>
                                      <p:to x="100000" y="100000"/>
                                    </p:animScale>
                                    <p:animScale>
                                      <p:cBhvr>
                                        <p:cTn id="26" dur="26">
                                          <p:stCondLst>
                                            <p:cond delay="1808"/>
                                          </p:stCondLst>
                                        </p:cTn>
                                        <p:tgtEl>
                                          <p:spTgt spid="7">
                                            <p:txEl>
                                              <p:pRg st="1" end="1"/>
                                            </p:txEl>
                                          </p:spTgt>
                                        </p:tgtEl>
                                      </p:cBhvr>
                                      <p:to x="100000" y="95000"/>
                                    </p:animScale>
                                    <p:animScale>
                                      <p:cBhvr>
                                        <p:cTn id="27" dur="166" decel="50000">
                                          <p:stCondLst>
                                            <p:cond delay="1834"/>
                                          </p:stCondLst>
                                        </p:cTn>
                                        <p:tgtEl>
                                          <p:spTgt spid="7">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80">
                                          <p:stCondLst>
                                            <p:cond delay="0"/>
                                          </p:stCondLst>
                                        </p:cTn>
                                        <p:tgtEl>
                                          <p:spTgt spid="7">
                                            <p:txEl>
                                              <p:pRg st="2" end="2"/>
                                            </p:txEl>
                                          </p:spTgt>
                                        </p:tgtEl>
                                      </p:cBhvr>
                                    </p:animEffect>
                                    <p:anim calcmode="lin" valueType="num">
                                      <p:cBhvr>
                                        <p:cTn id="31"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xEl>
                                              <p:pRg st="2" end="2"/>
                                            </p:txEl>
                                          </p:spTgt>
                                        </p:tgtEl>
                                      </p:cBhvr>
                                      <p:to x="100000" y="60000"/>
                                    </p:animScale>
                                    <p:animScale>
                                      <p:cBhvr>
                                        <p:cTn id="37" dur="166" decel="50000">
                                          <p:stCondLst>
                                            <p:cond delay="676"/>
                                          </p:stCondLst>
                                        </p:cTn>
                                        <p:tgtEl>
                                          <p:spTgt spid="7">
                                            <p:txEl>
                                              <p:pRg st="2" end="2"/>
                                            </p:txEl>
                                          </p:spTgt>
                                        </p:tgtEl>
                                      </p:cBhvr>
                                      <p:to x="100000" y="100000"/>
                                    </p:animScale>
                                    <p:animScale>
                                      <p:cBhvr>
                                        <p:cTn id="38" dur="26">
                                          <p:stCondLst>
                                            <p:cond delay="1312"/>
                                          </p:stCondLst>
                                        </p:cTn>
                                        <p:tgtEl>
                                          <p:spTgt spid="7">
                                            <p:txEl>
                                              <p:pRg st="2" end="2"/>
                                            </p:txEl>
                                          </p:spTgt>
                                        </p:tgtEl>
                                      </p:cBhvr>
                                      <p:to x="100000" y="80000"/>
                                    </p:animScale>
                                    <p:animScale>
                                      <p:cBhvr>
                                        <p:cTn id="39" dur="166" decel="50000">
                                          <p:stCondLst>
                                            <p:cond delay="1338"/>
                                          </p:stCondLst>
                                        </p:cTn>
                                        <p:tgtEl>
                                          <p:spTgt spid="7">
                                            <p:txEl>
                                              <p:pRg st="2" end="2"/>
                                            </p:txEl>
                                          </p:spTgt>
                                        </p:tgtEl>
                                      </p:cBhvr>
                                      <p:to x="100000" y="100000"/>
                                    </p:animScale>
                                    <p:animScale>
                                      <p:cBhvr>
                                        <p:cTn id="40" dur="26">
                                          <p:stCondLst>
                                            <p:cond delay="1642"/>
                                          </p:stCondLst>
                                        </p:cTn>
                                        <p:tgtEl>
                                          <p:spTgt spid="7">
                                            <p:txEl>
                                              <p:pRg st="2" end="2"/>
                                            </p:txEl>
                                          </p:spTgt>
                                        </p:tgtEl>
                                      </p:cBhvr>
                                      <p:to x="100000" y="90000"/>
                                    </p:animScale>
                                    <p:animScale>
                                      <p:cBhvr>
                                        <p:cTn id="41" dur="166" decel="50000">
                                          <p:stCondLst>
                                            <p:cond delay="1668"/>
                                          </p:stCondLst>
                                        </p:cTn>
                                        <p:tgtEl>
                                          <p:spTgt spid="7">
                                            <p:txEl>
                                              <p:pRg st="2" end="2"/>
                                            </p:txEl>
                                          </p:spTgt>
                                        </p:tgtEl>
                                      </p:cBhvr>
                                      <p:to x="100000" y="100000"/>
                                    </p:animScale>
                                    <p:animScale>
                                      <p:cBhvr>
                                        <p:cTn id="42" dur="26">
                                          <p:stCondLst>
                                            <p:cond delay="1808"/>
                                          </p:stCondLst>
                                        </p:cTn>
                                        <p:tgtEl>
                                          <p:spTgt spid="7">
                                            <p:txEl>
                                              <p:pRg st="2" end="2"/>
                                            </p:txEl>
                                          </p:spTgt>
                                        </p:tgtEl>
                                      </p:cBhvr>
                                      <p:to x="100000" y="95000"/>
                                    </p:animScale>
                                    <p:animScale>
                                      <p:cBhvr>
                                        <p:cTn id="43" dur="166" decel="50000">
                                          <p:stCondLst>
                                            <p:cond delay="1834"/>
                                          </p:stCondLst>
                                        </p:cTn>
                                        <p:tgtEl>
                                          <p:spTgt spid="7">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wipe(down)">
                                      <p:cBhvr>
                                        <p:cTn id="46" dur="580">
                                          <p:stCondLst>
                                            <p:cond delay="0"/>
                                          </p:stCondLst>
                                        </p:cTn>
                                        <p:tgtEl>
                                          <p:spTgt spid="7">
                                            <p:txEl>
                                              <p:pRg st="3" end="3"/>
                                            </p:txEl>
                                          </p:spTgt>
                                        </p:tgtEl>
                                      </p:cBhvr>
                                    </p:animEffect>
                                    <p:anim calcmode="lin" valueType="num">
                                      <p:cBhvr>
                                        <p:cTn id="47"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xEl>
                                              <p:pRg st="3" end="3"/>
                                            </p:txEl>
                                          </p:spTgt>
                                        </p:tgtEl>
                                      </p:cBhvr>
                                      <p:to x="100000" y="60000"/>
                                    </p:animScale>
                                    <p:animScale>
                                      <p:cBhvr>
                                        <p:cTn id="53" dur="166" decel="50000">
                                          <p:stCondLst>
                                            <p:cond delay="676"/>
                                          </p:stCondLst>
                                        </p:cTn>
                                        <p:tgtEl>
                                          <p:spTgt spid="7">
                                            <p:txEl>
                                              <p:pRg st="3" end="3"/>
                                            </p:txEl>
                                          </p:spTgt>
                                        </p:tgtEl>
                                      </p:cBhvr>
                                      <p:to x="100000" y="100000"/>
                                    </p:animScale>
                                    <p:animScale>
                                      <p:cBhvr>
                                        <p:cTn id="54" dur="26">
                                          <p:stCondLst>
                                            <p:cond delay="1312"/>
                                          </p:stCondLst>
                                        </p:cTn>
                                        <p:tgtEl>
                                          <p:spTgt spid="7">
                                            <p:txEl>
                                              <p:pRg st="3" end="3"/>
                                            </p:txEl>
                                          </p:spTgt>
                                        </p:tgtEl>
                                      </p:cBhvr>
                                      <p:to x="100000" y="80000"/>
                                    </p:animScale>
                                    <p:animScale>
                                      <p:cBhvr>
                                        <p:cTn id="55" dur="166" decel="50000">
                                          <p:stCondLst>
                                            <p:cond delay="1338"/>
                                          </p:stCondLst>
                                        </p:cTn>
                                        <p:tgtEl>
                                          <p:spTgt spid="7">
                                            <p:txEl>
                                              <p:pRg st="3" end="3"/>
                                            </p:txEl>
                                          </p:spTgt>
                                        </p:tgtEl>
                                      </p:cBhvr>
                                      <p:to x="100000" y="100000"/>
                                    </p:animScale>
                                    <p:animScale>
                                      <p:cBhvr>
                                        <p:cTn id="56" dur="26">
                                          <p:stCondLst>
                                            <p:cond delay="1642"/>
                                          </p:stCondLst>
                                        </p:cTn>
                                        <p:tgtEl>
                                          <p:spTgt spid="7">
                                            <p:txEl>
                                              <p:pRg st="3" end="3"/>
                                            </p:txEl>
                                          </p:spTgt>
                                        </p:tgtEl>
                                      </p:cBhvr>
                                      <p:to x="100000" y="90000"/>
                                    </p:animScale>
                                    <p:animScale>
                                      <p:cBhvr>
                                        <p:cTn id="57" dur="166" decel="50000">
                                          <p:stCondLst>
                                            <p:cond delay="1668"/>
                                          </p:stCondLst>
                                        </p:cTn>
                                        <p:tgtEl>
                                          <p:spTgt spid="7">
                                            <p:txEl>
                                              <p:pRg st="3" end="3"/>
                                            </p:txEl>
                                          </p:spTgt>
                                        </p:tgtEl>
                                      </p:cBhvr>
                                      <p:to x="100000" y="100000"/>
                                    </p:animScale>
                                    <p:animScale>
                                      <p:cBhvr>
                                        <p:cTn id="58" dur="26">
                                          <p:stCondLst>
                                            <p:cond delay="1808"/>
                                          </p:stCondLst>
                                        </p:cTn>
                                        <p:tgtEl>
                                          <p:spTgt spid="7">
                                            <p:txEl>
                                              <p:pRg st="3" end="3"/>
                                            </p:txEl>
                                          </p:spTgt>
                                        </p:tgtEl>
                                      </p:cBhvr>
                                      <p:to x="100000" y="95000"/>
                                    </p:animScale>
                                    <p:animScale>
                                      <p:cBhvr>
                                        <p:cTn id="59" dur="166" decel="50000">
                                          <p:stCondLst>
                                            <p:cond delay="1834"/>
                                          </p:stCondLst>
                                        </p:cTn>
                                        <p:tgtEl>
                                          <p:spTgt spid="7">
                                            <p:txEl>
                                              <p:pRg st="3" end="3"/>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down)">
                                      <p:cBhvr>
                                        <p:cTn id="62" dur="580">
                                          <p:stCondLst>
                                            <p:cond delay="0"/>
                                          </p:stCondLst>
                                        </p:cTn>
                                        <p:tgtEl>
                                          <p:spTgt spid="7">
                                            <p:txEl>
                                              <p:pRg st="4" end="4"/>
                                            </p:txEl>
                                          </p:spTgt>
                                        </p:tgtEl>
                                      </p:cBhvr>
                                    </p:animEffect>
                                    <p:anim calcmode="lin" valueType="num">
                                      <p:cBhvr>
                                        <p:cTn id="63"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7">
                                            <p:txEl>
                                              <p:pRg st="4" end="4"/>
                                            </p:txEl>
                                          </p:spTgt>
                                        </p:tgtEl>
                                      </p:cBhvr>
                                      <p:to x="100000" y="60000"/>
                                    </p:animScale>
                                    <p:animScale>
                                      <p:cBhvr>
                                        <p:cTn id="69" dur="166" decel="50000">
                                          <p:stCondLst>
                                            <p:cond delay="676"/>
                                          </p:stCondLst>
                                        </p:cTn>
                                        <p:tgtEl>
                                          <p:spTgt spid="7">
                                            <p:txEl>
                                              <p:pRg st="4" end="4"/>
                                            </p:txEl>
                                          </p:spTgt>
                                        </p:tgtEl>
                                      </p:cBhvr>
                                      <p:to x="100000" y="100000"/>
                                    </p:animScale>
                                    <p:animScale>
                                      <p:cBhvr>
                                        <p:cTn id="70" dur="26">
                                          <p:stCondLst>
                                            <p:cond delay="1312"/>
                                          </p:stCondLst>
                                        </p:cTn>
                                        <p:tgtEl>
                                          <p:spTgt spid="7">
                                            <p:txEl>
                                              <p:pRg st="4" end="4"/>
                                            </p:txEl>
                                          </p:spTgt>
                                        </p:tgtEl>
                                      </p:cBhvr>
                                      <p:to x="100000" y="80000"/>
                                    </p:animScale>
                                    <p:animScale>
                                      <p:cBhvr>
                                        <p:cTn id="71" dur="166" decel="50000">
                                          <p:stCondLst>
                                            <p:cond delay="1338"/>
                                          </p:stCondLst>
                                        </p:cTn>
                                        <p:tgtEl>
                                          <p:spTgt spid="7">
                                            <p:txEl>
                                              <p:pRg st="4" end="4"/>
                                            </p:txEl>
                                          </p:spTgt>
                                        </p:tgtEl>
                                      </p:cBhvr>
                                      <p:to x="100000" y="100000"/>
                                    </p:animScale>
                                    <p:animScale>
                                      <p:cBhvr>
                                        <p:cTn id="72" dur="26">
                                          <p:stCondLst>
                                            <p:cond delay="1642"/>
                                          </p:stCondLst>
                                        </p:cTn>
                                        <p:tgtEl>
                                          <p:spTgt spid="7">
                                            <p:txEl>
                                              <p:pRg st="4" end="4"/>
                                            </p:txEl>
                                          </p:spTgt>
                                        </p:tgtEl>
                                      </p:cBhvr>
                                      <p:to x="100000" y="90000"/>
                                    </p:animScale>
                                    <p:animScale>
                                      <p:cBhvr>
                                        <p:cTn id="73" dur="166" decel="50000">
                                          <p:stCondLst>
                                            <p:cond delay="1668"/>
                                          </p:stCondLst>
                                        </p:cTn>
                                        <p:tgtEl>
                                          <p:spTgt spid="7">
                                            <p:txEl>
                                              <p:pRg st="4" end="4"/>
                                            </p:txEl>
                                          </p:spTgt>
                                        </p:tgtEl>
                                      </p:cBhvr>
                                      <p:to x="100000" y="100000"/>
                                    </p:animScale>
                                    <p:animScale>
                                      <p:cBhvr>
                                        <p:cTn id="74" dur="26">
                                          <p:stCondLst>
                                            <p:cond delay="1808"/>
                                          </p:stCondLst>
                                        </p:cTn>
                                        <p:tgtEl>
                                          <p:spTgt spid="7">
                                            <p:txEl>
                                              <p:pRg st="4" end="4"/>
                                            </p:txEl>
                                          </p:spTgt>
                                        </p:tgtEl>
                                      </p:cBhvr>
                                      <p:to x="100000" y="95000"/>
                                    </p:animScale>
                                    <p:animScale>
                                      <p:cBhvr>
                                        <p:cTn id="75" dur="166" decel="50000">
                                          <p:stCondLst>
                                            <p:cond delay="1834"/>
                                          </p:stCondLst>
                                        </p:cTn>
                                        <p:tgtEl>
                                          <p:spTgt spid="7">
                                            <p:txEl>
                                              <p:pRg st="4" end="4"/>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7">
                                            <p:txEl>
                                              <p:pRg st="5" end="5"/>
                                            </p:txEl>
                                          </p:spTgt>
                                        </p:tgtEl>
                                        <p:attrNameLst>
                                          <p:attrName>style.visibility</p:attrName>
                                        </p:attrNameLst>
                                      </p:cBhvr>
                                      <p:to>
                                        <p:strVal val="visible"/>
                                      </p:to>
                                    </p:set>
                                    <p:animEffect transition="in" filter="wipe(down)">
                                      <p:cBhvr>
                                        <p:cTn id="78" dur="580">
                                          <p:stCondLst>
                                            <p:cond delay="0"/>
                                          </p:stCondLst>
                                        </p:cTn>
                                        <p:tgtEl>
                                          <p:spTgt spid="7">
                                            <p:txEl>
                                              <p:pRg st="5" end="5"/>
                                            </p:txEl>
                                          </p:spTgt>
                                        </p:tgtEl>
                                      </p:cBhvr>
                                    </p:animEffect>
                                    <p:anim calcmode="lin" valueType="num">
                                      <p:cBhvr>
                                        <p:cTn id="79"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7">
                                            <p:txEl>
                                              <p:pRg st="5" end="5"/>
                                            </p:txEl>
                                          </p:spTgt>
                                        </p:tgtEl>
                                      </p:cBhvr>
                                      <p:to x="100000" y="60000"/>
                                    </p:animScale>
                                    <p:animScale>
                                      <p:cBhvr>
                                        <p:cTn id="85" dur="166" decel="50000">
                                          <p:stCondLst>
                                            <p:cond delay="676"/>
                                          </p:stCondLst>
                                        </p:cTn>
                                        <p:tgtEl>
                                          <p:spTgt spid="7">
                                            <p:txEl>
                                              <p:pRg st="5" end="5"/>
                                            </p:txEl>
                                          </p:spTgt>
                                        </p:tgtEl>
                                      </p:cBhvr>
                                      <p:to x="100000" y="100000"/>
                                    </p:animScale>
                                    <p:animScale>
                                      <p:cBhvr>
                                        <p:cTn id="86" dur="26">
                                          <p:stCondLst>
                                            <p:cond delay="1312"/>
                                          </p:stCondLst>
                                        </p:cTn>
                                        <p:tgtEl>
                                          <p:spTgt spid="7">
                                            <p:txEl>
                                              <p:pRg st="5" end="5"/>
                                            </p:txEl>
                                          </p:spTgt>
                                        </p:tgtEl>
                                      </p:cBhvr>
                                      <p:to x="100000" y="80000"/>
                                    </p:animScale>
                                    <p:animScale>
                                      <p:cBhvr>
                                        <p:cTn id="87" dur="166" decel="50000">
                                          <p:stCondLst>
                                            <p:cond delay="1338"/>
                                          </p:stCondLst>
                                        </p:cTn>
                                        <p:tgtEl>
                                          <p:spTgt spid="7">
                                            <p:txEl>
                                              <p:pRg st="5" end="5"/>
                                            </p:txEl>
                                          </p:spTgt>
                                        </p:tgtEl>
                                      </p:cBhvr>
                                      <p:to x="100000" y="100000"/>
                                    </p:animScale>
                                    <p:animScale>
                                      <p:cBhvr>
                                        <p:cTn id="88" dur="26">
                                          <p:stCondLst>
                                            <p:cond delay="1642"/>
                                          </p:stCondLst>
                                        </p:cTn>
                                        <p:tgtEl>
                                          <p:spTgt spid="7">
                                            <p:txEl>
                                              <p:pRg st="5" end="5"/>
                                            </p:txEl>
                                          </p:spTgt>
                                        </p:tgtEl>
                                      </p:cBhvr>
                                      <p:to x="100000" y="90000"/>
                                    </p:animScale>
                                    <p:animScale>
                                      <p:cBhvr>
                                        <p:cTn id="89" dur="166" decel="50000">
                                          <p:stCondLst>
                                            <p:cond delay="1668"/>
                                          </p:stCondLst>
                                        </p:cTn>
                                        <p:tgtEl>
                                          <p:spTgt spid="7">
                                            <p:txEl>
                                              <p:pRg st="5" end="5"/>
                                            </p:txEl>
                                          </p:spTgt>
                                        </p:tgtEl>
                                      </p:cBhvr>
                                      <p:to x="100000" y="100000"/>
                                    </p:animScale>
                                    <p:animScale>
                                      <p:cBhvr>
                                        <p:cTn id="90" dur="26">
                                          <p:stCondLst>
                                            <p:cond delay="1808"/>
                                          </p:stCondLst>
                                        </p:cTn>
                                        <p:tgtEl>
                                          <p:spTgt spid="7">
                                            <p:txEl>
                                              <p:pRg st="5" end="5"/>
                                            </p:txEl>
                                          </p:spTgt>
                                        </p:tgtEl>
                                      </p:cBhvr>
                                      <p:to x="100000" y="95000"/>
                                    </p:animScale>
                                    <p:animScale>
                                      <p:cBhvr>
                                        <p:cTn id="91" dur="166" decel="50000">
                                          <p:stCondLst>
                                            <p:cond delay="1834"/>
                                          </p:stCondLst>
                                        </p:cTn>
                                        <p:tgtEl>
                                          <p:spTgt spid="7">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Dış Kaynaktan Alınan Subay ve Astsubayların 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35496" y="1294884"/>
            <a:ext cx="9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a:t>
            </a:r>
            <a:r>
              <a:rPr lang="tr-TR" sz="2400" dirty="0" smtClean="0">
                <a:solidFill>
                  <a:schemeClr val="tx1"/>
                </a:solidFill>
              </a:rPr>
              <a:t>Bu şartları </a:t>
            </a:r>
            <a:r>
              <a:rPr lang="tr-TR" sz="2400" dirty="0">
                <a:solidFill>
                  <a:schemeClr val="tx1"/>
                </a:solidFill>
              </a:rPr>
              <a:t>taşıması koşuluyla; </a:t>
            </a:r>
            <a:endParaRPr lang="tr-TR" sz="2400" dirty="0" smtClean="0">
              <a:solidFill>
                <a:schemeClr val="tx1"/>
              </a:solidFill>
            </a:endParaRPr>
          </a:p>
          <a:p>
            <a:pPr marL="623888" lvl="1" indent="-268288" algn="just" defTabSz="179388">
              <a:spcAft>
                <a:spcPts val="1200"/>
              </a:spcAft>
              <a:buFont typeface="Arial" charset="0"/>
              <a:buChar char="•"/>
              <a:defRPr/>
            </a:pPr>
            <a:r>
              <a:rPr lang="tr-TR" sz="2400" dirty="0" smtClean="0">
                <a:solidFill>
                  <a:srgbClr val="FF0000"/>
                </a:solidFill>
              </a:rPr>
              <a:t>Sağlam olanlar,</a:t>
            </a:r>
          </a:p>
          <a:p>
            <a:pPr marL="400050" lvl="2" indent="355600" algn="just" defTabSz="179388">
              <a:spcAft>
                <a:spcPts val="1200"/>
              </a:spcAft>
              <a:buFont typeface="Arial" charset="0"/>
              <a:buChar char="•"/>
              <a:tabLst>
                <a:tab pos="266700" algn="l"/>
                <a:tab pos="355600" algn="l"/>
              </a:tabLst>
              <a:defRPr/>
            </a:pPr>
            <a:r>
              <a:rPr lang="tr-TR" sz="2400" dirty="0" smtClean="0">
                <a:solidFill>
                  <a:schemeClr val="tx1"/>
                </a:solidFill>
              </a:rPr>
              <a:t>Tespit </a:t>
            </a:r>
            <a:r>
              <a:rPr lang="tr-TR" sz="2400" dirty="0">
                <a:solidFill>
                  <a:schemeClr val="tx1"/>
                </a:solidFill>
              </a:rPr>
              <a:t>edilen hastalığı Personel </a:t>
            </a:r>
            <a:r>
              <a:rPr lang="tr-TR" sz="2400" dirty="0" smtClean="0">
                <a:solidFill>
                  <a:schemeClr val="tx1"/>
                </a:solidFill>
              </a:rPr>
              <a:t>Adaylarının Hastalıklara </a:t>
            </a:r>
            <a:r>
              <a:rPr lang="tr-TR" sz="2400" dirty="0">
                <a:solidFill>
                  <a:schemeClr val="tx1"/>
                </a:solidFill>
              </a:rPr>
              <a:t>Göre Değerlendirme </a:t>
            </a:r>
            <a:r>
              <a:rPr lang="tr-TR" sz="2400" dirty="0" smtClean="0">
                <a:solidFill>
                  <a:schemeClr val="tx1"/>
                </a:solidFill>
              </a:rPr>
              <a:t>Çizelgesinin (EK-D) </a:t>
            </a:r>
            <a:r>
              <a:rPr lang="tr-TR" sz="2400" dirty="0">
                <a:solidFill>
                  <a:schemeClr val="tx1"/>
                </a:solidFill>
              </a:rPr>
              <a:t>“(1</a:t>
            </a:r>
            <a:r>
              <a:rPr lang="tr-TR" sz="2400" dirty="0" smtClean="0">
                <a:solidFill>
                  <a:schemeClr val="tx1"/>
                </a:solidFill>
              </a:rPr>
              <a:t>) ve (2) </a:t>
            </a:r>
            <a:r>
              <a:rPr lang="tr-TR" sz="2400" dirty="0">
                <a:solidFill>
                  <a:schemeClr val="tx1"/>
                </a:solidFill>
              </a:rPr>
              <a:t>Numaralı Subay ve Astsubay Adayları Değerlendirme </a:t>
            </a:r>
            <a:r>
              <a:rPr lang="tr-TR" sz="2400" dirty="0" err="1">
                <a:solidFill>
                  <a:schemeClr val="tx1"/>
                </a:solidFill>
              </a:rPr>
              <a:t>Sütunu”ndaki</a:t>
            </a:r>
            <a:r>
              <a:rPr lang="tr-TR" sz="2400" dirty="0">
                <a:solidFill>
                  <a:schemeClr val="tx1"/>
                </a:solidFill>
              </a:rPr>
              <a:t> karşılığı </a:t>
            </a:r>
            <a:r>
              <a:rPr lang="tr-TR" sz="2400" dirty="0">
                <a:solidFill>
                  <a:srgbClr val="FF0000"/>
                </a:solidFill>
              </a:rPr>
              <a:t>(+) işareti  </a:t>
            </a:r>
            <a:r>
              <a:rPr lang="tr-TR" sz="2400" dirty="0" smtClean="0">
                <a:solidFill>
                  <a:srgbClr val="FF0000"/>
                </a:solidFill>
              </a:rPr>
              <a:t>olanlar,</a:t>
            </a:r>
          </a:p>
          <a:p>
            <a:pPr marL="400050" lvl="2" indent="355600" algn="just" defTabSz="179388">
              <a:spcAft>
                <a:spcPts val="1200"/>
              </a:spcAft>
              <a:buFont typeface="Arial" charset="0"/>
              <a:buChar char="•"/>
              <a:tabLst>
                <a:tab pos="266700" algn="l"/>
                <a:tab pos="355600" algn="l"/>
              </a:tabLst>
              <a:defRPr/>
            </a:pPr>
            <a:r>
              <a:rPr lang="tr-TR" sz="2400" dirty="0" smtClean="0">
                <a:solidFill>
                  <a:schemeClr val="tx1"/>
                </a:solidFill>
              </a:rPr>
              <a:t>Düzeltmeyle </a:t>
            </a:r>
            <a:r>
              <a:rPr lang="tr-TR" sz="2400" dirty="0">
                <a:solidFill>
                  <a:schemeClr val="tx1"/>
                </a:solidFill>
              </a:rPr>
              <a:t>her iki gözde görmeler ayrı ayrı tam olmak şartıyla </a:t>
            </a:r>
            <a:r>
              <a:rPr lang="tr-TR" sz="2400" dirty="0">
                <a:solidFill>
                  <a:srgbClr val="FF0000"/>
                </a:solidFill>
              </a:rPr>
              <a:t>3 diyoptriye (3 dahil) kadar </a:t>
            </a:r>
            <a:r>
              <a:rPr lang="tr-TR" sz="2400" dirty="0" err="1">
                <a:solidFill>
                  <a:srgbClr val="FF0000"/>
                </a:solidFill>
              </a:rPr>
              <a:t>miyopi</a:t>
            </a:r>
            <a:r>
              <a:rPr lang="tr-TR" sz="2400" dirty="0">
                <a:solidFill>
                  <a:srgbClr val="FF0000"/>
                </a:solidFill>
              </a:rPr>
              <a:t> ve </a:t>
            </a:r>
            <a:r>
              <a:rPr lang="tr-TR" sz="2400" dirty="0" err="1">
                <a:solidFill>
                  <a:srgbClr val="FF0000"/>
                </a:solidFill>
              </a:rPr>
              <a:t>hipermetropi</a:t>
            </a:r>
            <a:r>
              <a:rPr lang="tr-TR" sz="2400" dirty="0">
                <a:solidFill>
                  <a:srgbClr val="FF0000"/>
                </a:solidFill>
              </a:rPr>
              <a:t> ile </a:t>
            </a:r>
            <a:r>
              <a:rPr lang="tr-TR" sz="2400" dirty="0">
                <a:solidFill>
                  <a:schemeClr val="tx1"/>
                </a:solidFill>
              </a:rPr>
              <a:t>90 derecelik iki eksen arasındaki kırılma kusuru farkı </a:t>
            </a:r>
            <a:r>
              <a:rPr lang="tr-TR" sz="2400" dirty="0">
                <a:solidFill>
                  <a:srgbClr val="FF0000"/>
                </a:solidFill>
              </a:rPr>
              <a:t>1 diyoptriyi geçmeyen </a:t>
            </a:r>
            <a:r>
              <a:rPr lang="tr-TR" sz="2400" dirty="0" err="1">
                <a:solidFill>
                  <a:srgbClr val="FF0000"/>
                </a:solidFill>
              </a:rPr>
              <a:t>astigmatizması</a:t>
            </a:r>
            <a:r>
              <a:rPr lang="tr-TR" sz="2400" dirty="0">
                <a:solidFill>
                  <a:srgbClr val="FF0000"/>
                </a:solidFill>
              </a:rPr>
              <a:t> </a:t>
            </a:r>
            <a:r>
              <a:rPr lang="tr-TR" sz="2400" dirty="0">
                <a:solidFill>
                  <a:schemeClr val="tx1"/>
                </a:solidFill>
              </a:rPr>
              <a:t>olan adaylar </a:t>
            </a:r>
            <a:r>
              <a:rPr lang="tr-TR" sz="2400" dirty="0" smtClean="0">
                <a:solidFill>
                  <a:schemeClr val="tx1"/>
                </a:solidFill>
              </a:rPr>
              <a:t>hakkında,</a:t>
            </a:r>
          </a:p>
          <a:p>
            <a:pPr lvl="1" indent="0" algn="ctr" defTabSz="179388">
              <a:spcAft>
                <a:spcPts val="1200"/>
              </a:spcAft>
              <a:defRPr/>
            </a:pPr>
            <a:r>
              <a:rPr lang="tr-TR" sz="2400" dirty="0" smtClean="0">
                <a:solidFill>
                  <a:srgbClr val="0000FF"/>
                </a:solidFill>
              </a:rPr>
              <a:t>“Muvazzaf/Sözleşmeli </a:t>
            </a:r>
            <a:r>
              <a:rPr lang="tr-TR" sz="2400" dirty="0">
                <a:solidFill>
                  <a:srgbClr val="0000FF"/>
                </a:solidFill>
              </a:rPr>
              <a:t>Subay veya Astsubay Olur” </a:t>
            </a:r>
            <a:r>
              <a:rPr lang="tr-TR" sz="2400" dirty="0">
                <a:solidFill>
                  <a:schemeClr val="tx1"/>
                </a:solidFill>
              </a:rPr>
              <a:t>kararı verilir. </a:t>
            </a:r>
            <a:endParaRPr lang="tr-TR" sz="2400" dirty="0" smtClean="0">
              <a:solidFill>
                <a:schemeClr val="tx1"/>
              </a:solidFill>
            </a:endParaRPr>
          </a:p>
        </p:txBody>
      </p:sp>
    </p:spTree>
    <p:extLst>
      <p:ext uri="{BB962C8B-B14F-4D97-AF65-F5344CB8AC3E}">
        <p14:creationId xmlns:p14="http://schemas.microsoft.com/office/powerpoint/2010/main" val="34559137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Dış Kaynaktan Alınan Subay ve Astsubayların 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893600"/>
            <a:ext cx="8715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a:t>
            </a:r>
            <a:r>
              <a:rPr lang="tr-TR" sz="2400" dirty="0" smtClean="0">
                <a:solidFill>
                  <a:schemeClr val="tx1"/>
                </a:solidFill>
              </a:rPr>
              <a:t>Subay </a:t>
            </a:r>
            <a:r>
              <a:rPr lang="tr-TR" sz="2400" dirty="0">
                <a:solidFill>
                  <a:schemeClr val="tx1"/>
                </a:solidFill>
              </a:rPr>
              <a:t>ve astsubay adaylarından söz konusu Çizelgenin ilgili sütunundaki karşılığı (A) diliminde (-) işareti olanlar ile Hastalıklar Listesinin (B) ve (D) dilimlerinde olanlar hakkında </a:t>
            </a:r>
            <a:r>
              <a:rPr lang="tr-TR" sz="2400" dirty="0">
                <a:solidFill>
                  <a:srgbClr val="FF0000"/>
                </a:solidFill>
              </a:rPr>
              <a:t>“Muvazzaf/Sözleşmeli Subay veya Astsubay Olamaz”</a:t>
            </a:r>
            <a:r>
              <a:rPr lang="tr-TR" sz="2400" dirty="0">
                <a:solidFill>
                  <a:schemeClr val="tx1"/>
                </a:solidFill>
              </a:rPr>
              <a:t> kararı verilir.</a:t>
            </a:r>
            <a:endParaRPr lang="tr-TR" sz="2400" dirty="0" smtClean="0">
              <a:solidFill>
                <a:schemeClr val="tx1"/>
              </a:solidFill>
            </a:endParaRPr>
          </a:p>
        </p:txBody>
      </p:sp>
    </p:spTree>
    <p:extLst>
      <p:ext uri="{BB962C8B-B14F-4D97-AF65-F5344CB8AC3E}">
        <p14:creationId xmlns:p14="http://schemas.microsoft.com/office/powerpoint/2010/main" val="1499705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Dış Kaynaktan Alınan Subay ve Astsubayların 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2037616"/>
            <a:ext cx="871537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indent="-342900" algn="just" defTabSz="179388">
              <a:spcAft>
                <a:spcPts val="1200"/>
              </a:spcAft>
              <a:buFont typeface="Arial" charset="0"/>
              <a:buChar char="•"/>
              <a:defRPr/>
            </a:pPr>
            <a:r>
              <a:rPr lang="tr-TR" sz="2400" dirty="0">
                <a:solidFill>
                  <a:schemeClr val="tx1"/>
                </a:solidFill>
              </a:rPr>
              <a:t>	</a:t>
            </a:r>
            <a:r>
              <a:rPr lang="tr-TR" sz="2400" dirty="0" smtClean="0">
                <a:solidFill>
                  <a:schemeClr val="tx1"/>
                </a:solidFill>
              </a:rPr>
              <a:t>Belirtilen </a:t>
            </a:r>
            <a:r>
              <a:rPr lang="tr-TR" sz="2400" dirty="0">
                <a:solidFill>
                  <a:schemeClr val="tx1"/>
                </a:solidFill>
              </a:rPr>
              <a:t>özellikleri haiz olmakla birlikte </a:t>
            </a:r>
            <a:r>
              <a:rPr lang="tr-TR" sz="2400" dirty="0">
                <a:solidFill>
                  <a:srgbClr val="FF0000"/>
                </a:solidFill>
              </a:rPr>
              <a:t>hamile olanların muayeneleri,</a:t>
            </a:r>
            <a:r>
              <a:rPr lang="tr-TR" sz="2400" dirty="0">
                <a:solidFill>
                  <a:schemeClr val="tx1"/>
                </a:solidFill>
              </a:rPr>
              <a:t> </a:t>
            </a:r>
            <a:r>
              <a:rPr lang="tr-TR" sz="2400" dirty="0">
                <a:solidFill>
                  <a:srgbClr val="0000FF"/>
                </a:solidFill>
              </a:rPr>
              <a:t>hamilelik sonlandıktan sonra doksan gün içerisinde</a:t>
            </a:r>
            <a:r>
              <a:rPr lang="tr-TR" sz="2400" dirty="0">
                <a:solidFill>
                  <a:schemeClr val="tx1"/>
                </a:solidFill>
              </a:rPr>
              <a:t> yapılmak üzere ertelenir</a:t>
            </a:r>
            <a:r>
              <a:rPr lang="tr-TR" sz="2400" dirty="0" smtClean="0">
                <a:solidFill>
                  <a:schemeClr val="tx1"/>
                </a:solidFill>
              </a:rPr>
              <a:t>.</a:t>
            </a:r>
          </a:p>
          <a:p>
            <a:pPr marL="342900" lvl="0" indent="-342900" algn="just" defTabSz="179388">
              <a:spcAft>
                <a:spcPts val="1200"/>
              </a:spcAft>
              <a:buFont typeface="Arial" charset="0"/>
              <a:buChar char="•"/>
              <a:defRPr/>
            </a:pPr>
            <a:r>
              <a:rPr lang="tr-TR" sz="2400" dirty="0"/>
              <a:t>Dış kaynaktan Özel Kuvvetler Komutanlığı </a:t>
            </a:r>
            <a:r>
              <a:rPr lang="tr-TR" sz="2400" dirty="0">
                <a:solidFill>
                  <a:srgbClr val="FF0000"/>
                </a:solidFill>
              </a:rPr>
              <a:t>tim kadroları</a:t>
            </a:r>
            <a:r>
              <a:rPr lang="tr-TR" sz="2400" dirty="0"/>
              <a:t>na görev yapmak üzere temin edilecek </a:t>
            </a:r>
            <a:r>
              <a:rPr lang="tr-TR" sz="2400" dirty="0" smtClean="0"/>
              <a:t>adaylar, </a:t>
            </a:r>
            <a:r>
              <a:rPr lang="tr-TR" sz="2400" dirty="0">
                <a:solidFill>
                  <a:srgbClr val="FF0000"/>
                </a:solidFill>
              </a:rPr>
              <a:t>tam sağlam olmalı ve bunlarda </a:t>
            </a:r>
            <a:r>
              <a:rPr lang="tr-TR" sz="2400" dirty="0" err="1">
                <a:solidFill>
                  <a:srgbClr val="FF0000"/>
                </a:solidFill>
              </a:rPr>
              <a:t>diskromatopsi</a:t>
            </a:r>
            <a:r>
              <a:rPr lang="tr-TR" sz="2400" dirty="0">
                <a:solidFill>
                  <a:srgbClr val="FF0000"/>
                </a:solidFill>
              </a:rPr>
              <a:t> </a:t>
            </a:r>
            <a:r>
              <a:rPr lang="tr-TR" sz="2400" dirty="0"/>
              <a:t>bulunmamalıdır</a:t>
            </a:r>
            <a:r>
              <a:rPr lang="tr-TR" sz="2400" dirty="0" smtClean="0"/>
              <a:t>.</a:t>
            </a:r>
          </a:p>
        </p:txBody>
      </p:sp>
    </p:spTree>
    <p:extLst>
      <p:ext uri="{BB962C8B-B14F-4D97-AF65-F5344CB8AC3E}">
        <p14:creationId xmlns:p14="http://schemas.microsoft.com/office/powerpoint/2010/main" val="1623147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4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 Dış Kaynaktan Alınan Subay ve Astsubayların Sağlık Yetenekleri »</a:t>
            </a:r>
            <a:endParaRPr lang="tr-TR" altLang="tr-TR" sz="2800" kern="0" dirty="0" smtClean="0">
              <a:solidFill>
                <a:srgbClr val="FF0000"/>
              </a:solidFill>
            </a:endParaRPr>
          </a:p>
        </p:txBody>
      </p:sp>
      <p:sp>
        <p:nvSpPr>
          <p:cNvPr id="4" name="Dikdörtgen 3"/>
          <p:cNvSpPr>
            <a:spLocks noChangeArrowheads="1"/>
          </p:cNvSpPr>
          <p:nvPr/>
        </p:nvSpPr>
        <p:spPr bwMode="auto">
          <a:xfrm>
            <a:off x="179512" y="1772816"/>
            <a:ext cx="8715375"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lvl="0" indent="-342900" algn="just" defTabSz="179388">
              <a:spcAft>
                <a:spcPts val="1200"/>
              </a:spcAft>
              <a:buFont typeface="Arial" charset="0"/>
              <a:buChar char="•"/>
              <a:defRPr/>
            </a:pPr>
            <a:r>
              <a:rPr lang="tr-TR" sz="2400" dirty="0">
                <a:solidFill>
                  <a:srgbClr val="FF0000"/>
                </a:solidFill>
              </a:rPr>
              <a:t>Sözleşmeli subay ve astsubayların sağlık yetenekleri</a:t>
            </a:r>
            <a:r>
              <a:rPr lang="tr-TR" sz="2400" dirty="0">
                <a:solidFill>
                  <a:schemeClr val="tx1"/>
                </a:solidFill>
              </a:rPr>
              <a:t>, rütbe ve kıdemce emsalleri olan kendi sınıfının veya branşının </a:t>
            </a:r>
            <a:r>
              <a:rPr lang="tr-TR" sz="2400" dirty="0">
                <a:solidFill>
                  <a:srgbClr val="0000FF"/>
                </a:solidFill>
              </a:rPr>
              <a:t>muvazzaf subay ve astsubaylarına göre </a:t>
            </a:r>
            <a:r>
              <a:rPr lang="tr-TR" sz="2400" dirty="0">
                <a:solidFill>
                  <a:schemeClr val="tx1"/>
                </a:solidFill>
              </a:rPr>
              <a:t>değerlendirilir. </a:t>
            </a:r>
          </a:p>
          <a:p>
            <a:pPr marL="342900" indent="-342900" algn="just" defTabSz="179388">
              <a:spcAft>
                <a:spcPts val="1200"/>
              </a:spcAft>
              <a:buFont typeface="Arial" charset="0"/>
              <a:buChar char="•"/>
              <a:defRPr/>
            </a:pPr>
            <a:r>
              <a:rPr lang="tr-TR" sz="2400" dirty="0" smtClean="0">
                <a:solidFill>
                  <a:schemeClr val="tx1"/>
                </a:solidFill>
              </a:rPr>
              <a:t>Muvazzaf </a:t>
            </a:r>
            <a:r>
              <a:rPr lang="tr-TR" sz="2400" dirty="0">
                <a:solidFill>
                  <a:schemeClr val="tx1"/>
                </a:solidFill>
              </a:rPr>
              <a:t>olmak üzere başvuran </a:t>
            </a:r>
            <a:r>
              <a:rPr lang="tr-TR" sz="2400" dirty="0">
                <a:solidFill>
                  <a:srgbClr val="FF0000"/>
                </a:solidFill>
              </a:rPr>
              <a:t>sözleşmeli subay ve astsubaylarda,</a:t>
            </a:r>
            <a:r>
              <a:rPr lang="tr-TR" sz="2400" dirty="0">
                <a:solidFill>
                  <a:schemeClr val="tx1"/>
                </a:solidFill>
              </a:rPr>
              <a:t> </a:t>
            </a:r>
            <a:r>
              <a:rPr lang="tr-TR" sz="2400" dirty="0">
                <a:solidFill>
                  <a:srgbClr val="0000FF"/>
                </a:solidFill>
              </a:rPr>
              <a:t>ruh sağlığı ve hastalıkları açısından tam sağlam</a:t>
            </a:r>
            <a:r>
              <a:rPr lang="tr-TR" sz="2400" dirty="0">
                <a:solidFill>
                  <a:schemeClr val="tx1"/>
                </a:solidFill>
              </a:rPr>
              <a:t> olmaları şartıyla geçmek </a:t>
            </a:r>
            <a:r>
              <a:rPr lang="tr-TR" sz="2400" dirty="0">
                <a:solidFill>
                  <a:srgbClr val="FF0000"/>
                </a:solidFill>
              </a:rPr>
              <a:t>istedikleri muvazzaf subay  ve astsubay rütbelerinin sağlık yetenekleri </a:t>
            </a:r>
            <a:r>
              <a:rPr lang="tr-TR" sz="2400" dirty="0">
                <a:solidFill>
                  <a:schemeClr val="tx1"/>
                </a:solidFill>
              </a:rPr>
              <a:t>aranır. </a:t>
            </a:r>
            <a:endParaRPr lang="tr-TR" sz="2400" dirty="0" smtClean="0">
              <a:solidFill>
                <a:schemeClr val="tx1"/>
              </a:solidFill>
            </a:endParaRPr>
          </a:p>
        </p:txBody>
      </p:sp>
    </p:spTree>
    <p:extLst>
      <p:ext uri="{BB962C8B-B14F-4D97-AF65-F5344CB8AC3E}">
        <p14:creationId xmlns:p14="http://schemas.microsoft.com/office/powerpoint/2010/main" val="1622885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80">
                                          <p:stCondLst>
                                            <p:cond delay="0"/>
                                          </p:stCondLst>
                                        </p:cTn>
                                        <p:tgtEl>
                                          <p:spTgt spid="4">
                                            <p:txEl>
                                              <p:pRg st="1" end="1"/>
                                            </p:txEl>
                                          </p:spTgt>
                                        </p:tgtEl>
                                      </p:cBhvr>
                                    </p:animEffect>
                                    <p:anim calcmode="lin" valueType="num">
                                      <p:cBhvr>
                                        <p:cTn id="1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1" end="1"/>
                                            </p:txEl>
                                          </p:spTgt>
                                        </p:tgtEl>
                                      </p:cBhvr>
                                      <p:to x="100000" y="60000"/>
                                    </p:animScale>
                                    <p:animScale>
                                      <p:cBhvr>
                                        <p:cTn id="20" dur="166" decel="50000">
                                          <p:stCondLst>
                                            <p:cond delay="676"/>
                                          </p:stCondLst>
                                        </p:cTn>
                                        <p:tgtEl>
                                          <p:spTgt spid="4">
                                            <p:txEl>
                                              <p:pRg st="1" end="1"/>
                                            </p:txEl>
                                          </p:spTgt>
                                        </p:tgtEl>
                                      </p:cBhvr>
                                      <p:to x="100000" y="100000"/>
                                    </p:animScale>
                                    <p:animScale>
                                      <p:cBhvr>
                                        <p:cTn id="21" dur="26">
                                          <p:stCondLst>
                                            <p:cond delay="1312"/>
                                          </p:stCondLst>
                                        </p:cTn>
                                        <p:tgtEl>
                                          <p:spTgt spid="4">
                                            <p:txEl>
                                              <p:pRg st="1" end="1"/>
                                            </p:txEl>
                                          </p:spTgt>
                                        </p:tgtEl>
                                      </p:cBhvr>
                                      <p:to x="100000" y="80000"/>
                                    </p:animScale>
                                    <p:animScale>
                                      <p:cBhvr>
                                        <p:cTn id="22" dur="166" decel="50000">
                                          <p:stCondLst>
                                            <p:cond delay="1338"/>
                                          </p:stCondLst>
                                        </p:cTn>
                                        <p:tgtEl>
                                          <p:spTgt spid="4">
                                            <p:txEl>
                                              <p:pRg st="1" end="1"/>
                                            </p:txEl>
                                          </p:spTgt>
                                        </p:tgtEl>
                                      </p:cBhvr>
                                      <p:to x="100000" y="100000"/>
                                    </p:animScale>
                                    <p:animScale>
                                      <p:cBhvr>
                                        <p:cTn id="23" dur="26">
                                          <p:stCondLst>
                                            <p:cond delay="1642"/>
                                          </p:stCondLst>
                                        </p:cTn>
                                        <p:tgtEl>
                                          <p:spTgt spid="4">
                                            <p:txEl>
                                              <p:pRg st="1" end="1"/>
                                            </p:txEl>
                                          </p:spTgt>
                                        </p:tgtEl>
                                      </p:cBhvr>
                                      <p:to x="100000" y="90000"/>
                                    </p:animScale>
                                    <p:animScale>
                                      <p:cBhvr>
                                        <p:cTn id="24" dur="166" decel="50000">
                                          <p:stCondLst>
                                            <p:cond delay="1668"/>
                                          </p:stCondLst>
                                        </p:cTn>
                                        <p:tgtEl>
                                          <p:spTgt spid="4">
                                            <p:txEl>
                                              <p:pRg st="1" end="1"/>
                                            </p:txEl>
                                          </p:spTgt>
                                        </p:tgtEl>
                                      </p:cBhvr>
                                      <p:to x="100000" y="100000"/>
                                    </p:animScale>
                                    <p:animScale>
                                      <p:cBhvr>
                                        <p:cTn id="25" dur="26">
                                          <p:stCondLst>
                                            <p:cond delay="1808"/>
                                          </p:stCondLst>
                                        </p:cTn>
                                        <p:tgtEl>
                                          <p:spTgt spid="4">
                                            <p:txEl>
                                              <p:pRg st="1" end="1"/>
                                            </p:txEl>
                                          </p:spTgt>
                                        </p:tgtEl>
                                      </p:cBhvr>
                                      <p:to x="100000" y="95000"/>
                                    </p:animScale>
                                    <p:animScale>
                                      <p:cBhvr>
                                        <p:cTn id="26"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67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a:solidFill>
                  <a:srgbClr val="0000FF"/>
                </a:solidFill>
              </a:rPr>
              <a:t>«Sıhhi Nedenlerle Silah Taşınamayacak ve Kullanılamayacak Durumlar ile Yedekliğe Geçmiş Bulunanların Sağlık Yeteneğine İlişkin İşlemler </a:t>
            </a:r>
            <a:r>
              <a:rPr lang="tr-TR" altLang="tr-TR" sz="2400" dirty="0" smtClean="0">
                <a:solidFill>
                  <a:srgbClr val="0000FF"/>
                </a:solidFill>
              </a:rPr>
              <a:t>»</a:t>
            </a:r>
            <a:endParaRPr lang="tr-TR" altLang="tr-TR" sz="2400" kern="0" dirty="0" smtClean="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974940737"/>
              </p:ext>
            </p:extLst>
          </p:nvPr>
        </p:nvGraphicFramePr>
        <p:xfrm>
          <a:off x="179854" y="2420891"/>
          <a:ext cx="8712626" cy="4032445"/>
        </p:xfrm>
        <a:graphic>
          <a:graphicData uri="http://schemas.openxmlformats.org/drawingml/2006/table">
            <a:tbl>
              <a:tblPr firstRow="1" firstCol="1" lastRow="1" lastCol="1" bandRow="1" bandCol="1"/>
              <a:tblGrid>
                <a:gridCol w="1480569"/>
                <a:gridCol w="1433879"/>
                <a:gridCol w="1326983"/>
                <a:gridCol w="4471195"/>
              </a:tblGrid>
              <a:tr h="757465">
                <a:tc>
                  <a:txBody>
                    <a:bodyPr/>
                    <a:lstStyle/>
                    <a:p>
                      <a:pPr algn="ctr">
                        <a:spcBef>
                          <a:spcPts val="55"/>
                        </a:spcBef>
                        <a:spcAft>
                          <a:spcPts val="0"/>
                        </a:spcAft>
                      </a:pPr>
                      <a:r>
                        <a:rPr lang="tr-TR" sz="2400" b="1" dirty="0">
                          <a:effectLst/>
                          <a:latin typeface="Arial" panose="020B0604020202020204" pitchFamily="34" charset="0"/>
                          <a:ea typeface="Times New Roman"/>
                          <a:cs typeface="Arial" panose="020B0604020202020204" pitchFamily="34" charset="0"/>
                        </a:rPr>
                        <a:t> </a:t>
                      </a:r>
                      <a:r>
                        <a:rPr lang="tr-TR" sz="1600" b="1" dirty="0" smtClean="0">
                          <a:effectLst/>
                          <a:latin typeface="Arial" panose="020B0604020202020204" pitchFamily="34" charset="0"/>
                          <a:ea typeface="Times New Roman"/>
                          <a:cs typeface="Arial" panose="020B0604020202020204" pitchFamily="34" charset="0"/>
                        </a:rPr>
                        <a:t>MADDE</a:t>
                      </a:r>
                      <a:endParaRPr lang="tr-TR" sz="24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55"/>
                        </a:spcBef>
                        <a:spcAft>
                          <a:spcPts val="0"/>
                        </a:spcAft>
                      </a:pPr>
                      <a:r>
                        <a:rPr lang="tr-TR" sz="2400" b="1" dirty="0">
                          <a:effectLst/>
                          <a:latin typeface="Arial" panose="020B0604020202020204" pitchFamily="34" charset="0"/>
                          <a:ea typeface="Times New Roman"/>
                          <a:cs typeface="Arial" panose="020B0604020202020204" pitchFamily="34" charset="0"/>
                        </a:rPr>
                        <a:t> </a:t>
                      </a:r>
                      <a:r>
                        <a:rPr lang="tr-TR" sz="1600" b="1" dirty="0" smtClean="0">
                          <a:effectLst/>
                          <a:latin typeface="Arial" panose="020B0604020202020204" pitchFamily="34" charset="0"/>
                          <a:ea typeface="Times New Roman"/>
                          <a:cs typeface="Arial" panose="020B0604020202020204" pitchFamily="34" charset="0"/>
                        </a:rPr>
                        <a:t>DİLİM</a:t>
                      </a:r>
                      <a:endParaRPr lang="tr-TR" sz="24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55"/>
                        </a:spcBef>
                        <a:spcAft>
                          <a:spcPts val="0"/>
                        </a:spcAft>
                      </a:pPr>
                      <a:r>
                        <a:rPr lang="tr-TR" sz="2400" b="1" dirty="0">
                          <a:effectLst/>
                          <a:latin typeface="Arial" panose="020B0604020202020204" pitchFamily="34" charset="0"/>
                          <a:ea typeface="Times New Roman"/>
                          <a:cs typeface="Arial" panose="020B0604020202020204" pitchFamily="34" charset="0"/>
                        </a:rPr>
                        <a:t> </a:t>
                      </a:r>
                      <a:r>
                        <a:rPr lang="tr-TR" sz="1600" b="1" dirty="0" smtClean="0">
                          <a:effectLst/>
                          <a:latin typeface="Arial" panose="020B0604020202020204" pitchFamily="34" charset="0"/>
                          <a:ea typeface="Times New Roman"/>
                          <a:cs typeface="Arial" panose="020B0604020202020204" pitchFamily="34" charset="0"/>
                        </a:rPr>
                        <a:t>FIKRA</a:t>
                      </a:r>
                      <a:endParaRPr lang="tr-TR" sz="24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41960" marR="370840" indent="-55245" algn="ctr">
                        <a:lnSpc>
                          <a:spcPct val="115000"/>
                        </a:lnSpc>
                        <a:spcBef>
                          <a:spcPts val="715"/>
                        </a:spcBef>
                        <a:spcAft>
                          <a:spcPts val="0"/>
                        </a:spcAft>
                      </a:pPr>
                      <a:r>
                        <a:rPr lang="tr-TR" sz="1600" b="1" dirty="0">
                          <a:effectLst/>
                          <a:latin typeface="Arial" panose="020B0604020202020204" pitchFamily="34" charset="0"/>
                          <a:ea typeface="Times New Roman"/>
                          <a:cs typeface="Arial" panose="020B0604020202020204" pitchFamily="34" charset="0"/>
                        </a:rPr>
                        <a:t>SİLAH TAŞIMA VE SİLAHLI GÖREV YAPMA DURUMU</a:t>
                      </a:r>
                      <a:endParaRPr lang="tr-TR" sz="24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15</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B</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80"/>
                        </a:lnSpc>
                        <a:spcBef>
                          <a:spcPts val="115"/>
                        </a:spcBef>
                        <a:spcAft>
                          <a:spcPts val="0"/>
                        </a:spcAft>
                      </a:pPr>
                      <a:r>
                        <a:rPr lang="tr-TR" sz="1400" b="1">
                          <a:effectLst/>
                          <a:latin typeface="Arial" panose="020B0604020202020204" pitchFamily="34" charset="0"/>
                          <a:ea typeface="Times New Roman"/>
                          <a:cs typeface="Arial" panose="020B0604020202020204" pitchFamily="34" charset="0"/>
                        </a:rPr>
                        <a:t>1</a:t>
                      </a:r>
                      <a:endParaRPr lang="tr-TR" sz="2000" b="1">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spcAft>
                          <a:spcPts val="0"/>
                        </a:spcAft>
                      </a:pPr>
                      <a:r>
                        <a:rPr lang="tr-TR" sz="1050" b="1"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p>
                      <a:pPr>
                        <a:spcAft>
                          <a:spcPts val="0"/>
                        </a:spcAft>
                      </a:pPr>
                      <a:r>
                        <a:rPr lang="tr-TR" sz="1050" b="1"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p>
                      <a:pPr>
                        <a:spcBef>
                          <a:spcPts val="15"/>
                        </a:spcBef>
                        <a:spcAft>
                          <a:spcPts val="0"/>
                        </a:spcAft>
                      </a:pPr>
                      <a:r>
                        <a:rPr lang="tr-TR" sz="900" b="1"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p>
                      <a:pPr marL="222250">
                        <a:spcBef>
                          <a:spcPts val="5"/>
                        </a:spcBef>
                        <a:spcAft>
                          <a:spcPts val="0"/>
                        </a:spcAft>
                      </a:pPr>
                      <a:r>
                        <a:rPr lang="tr-TR" sz="1600" b="1" dirty="0">
                          <a:solidFill>
                            <a:srgbClr val="0000FF"/>
                          </a:solidFill>
                          <a:effectLst/>
                          <a:latin typeface="Arial" panose="020B0604020202020204" pitchFamily="34" charset="0"/>
                          <a:ea typeface="Times New Roman"/>
                          <a:cs typeface="Arial" panose="020B0604020202020204" pitchFamily="34" charset="0"/>
                        </a:rPr>
                        <a:t>Silah Taşıyabilir/Silahlı Görev Yapabilir</a:t>
                      </a:r>
                      <a:endParaRPr lang="tr-TR" sz="2400" b="1" dirty="0">
                        <a:solidFill>
                          <a:srgbClr val="0000FF"/>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16</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A</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22555" algn="ctr">
                        <a:lnSpc>
                          <a:spcPts val="980"/>
                        </a:lnSpc>
                        <a:spcBef>
                          <a:spcPts val="115"/>
                        </a:spcBef>
                        <a:spcAft>
                          <a:spcPts val="0"/>
                        </a:spcAft>
                      </a:pPr>
                      <a:r>
                        <a:rPr lang="tr-TR" sz="1400" b="1">
                          <a:effectLst/>
                          <a:latin typeface="Arial" panose="020B0604020202020204" pitchFamily="34" charset="0"/>
                          <a:ea typeface="Times New Roman"/>
                          <a:cs typeface="Arial" panose="020B0604020202020204" pitchFamily="34" charset="0"/>
                        </a:rPr>
                        <a:t>1, 2, 3</a:t>
                      </a:r>
                      <a:endParaRPr lang="tr-TR" sz="2000" b="1">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a:solidFill>
                            <a:schemeClr val="bg1"/>
                          </a:solidFill>
                          <a:effectLst/>
                          <a:latin typeface="Arial" panose="020B0604020202020204" pitchFamily="34" charset="0"/>
                          <a:ea typeface="Times New Roman"/>
                          <a:cs typeface="Arial" panose="020B0604020202020204" pitchFamily="34" charset="0"/>
                        </a:rPr>
                        <a:t>16</a:t>
                      </a:r>
                      <a:endParaRPr lang="tr-TR" sz="2000" b="1">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B</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80"/>
                        </a:lnSpc>
                        <a:spcBef>
                          <a:spcPts val="115"/>
                        </a:spcBef>
                        <a:spcAft>
                          <a:spcPts val="0"/>
                        </a:spcAft>
                      </a:pPr>
                      <a:r>
                        <a:rPr lang="tr-TR" sz="1400" b="1">
                          <a:effectLst/>
                          <a:latin typeface="Arial" panose="020B0604020202020204" pitchFamily="34" charset="0"/>
                          <a:ea typeface="Times New Roman"/>
                          <a:cs typeface="Arial" panose="020B0604020202020204" pitchFamily="34" charset="0"/>
                        </a:rPr>
                        <a:t>1</a:t>
                      </a:r>
                      <a:endParaRPr lang="tr-TR" sz="2000" b="1">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17</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A</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21920"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1, 2, 3</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17</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B</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1</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6696">
                <a:tc>
                  <a:txBody>
                    <a:bodyPr/>
                    <a:lstStyle/>
                    <a:p>
                      <a:pPr marL="151130" marR="148590" algn="ctr">
                        <a:lnSpc>
                          <a:spcPts val="980"/>
                        </a:lnSpc>
                        <a:spcBef>
                          <a:spcPts val="14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18</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45"/>
                        </a:spcBef>
                        <a:spcAft>
                          <a:spcPts val="0"/>
                        </a:spcAft>
                      </a:pPr>
                      <a:r>
                        <a:rPr lang="tr-TR" sz="1400" b="1" dirty="0">
                          <a:effectLst/>
                          <a:latin typeface="Arial" panose="020B0604020202020204" pitchFamily="34" charset="0"/>
                          <a:ea typeface="Times New Roman"/>
                          <a:cs typeface="Arial" panose="020B0604020202020204" pitchFamily="34" charset="0"/>
                        </a:rPr>
                        <a:t>A</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25730" algn="ctr">
                        <a:lnSpc>
                          <a:spcPts val="980"/>
                        </a:lnSpc>
                        <a:spcBef>
                          <a:spcPts val="145"/>
                        </a:spcBef>
                        <a:spcAft>
                          <a:spcPts val="0"/>
                        </a:spcAft>
                      </a:pPr>
                      <a:r>
                        <a:rPr lang="tr-TR" sz="1400" b="1" dirty="0">
                          <a:effectLst/>
                          <a:latin typeface="Arial" panose="020B0604020202020204" pitchFamily="34" charset="0"/>
                          <a:ea typeface="Times New Roman"/>
                          <a:cs typeface="Arial" panose="020B0604020202020204" pitchFamily="34" charset="0"/>
                        </a:rPr>
                        <a:t>1, 2, 3, 4</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gridSpan="4">
                  <a:txBody>
                    <a:bodyPr/>
                    <a:lstStyle/>
                    <a:p>
                      <a:pPr>
                        <a:spcAft>
                          <a:spcPts val="0"/>
                        </a:spcAft>
                      </a:pPr>
                      <a:r>
                        <a:rPr lang="tr-TR" sz="1050" b="1" dirty="0">
                          <a:solidFill>
                            <a:schemeClr val="bg1"/>
                          </a:solidFill>
                          <a:effectLst/>
                          <a:latin typeface="Arial" panose="020B0604020202020204" pitchFamily="34" charset="0"/>
                          <a:ea typeface="Times New Roman"/>
                          <a:cs typeface="Arial" panose="020B0604020202020204" pitchFamily="34" charset="0"/>
                        </a:rPr>
                        <a:t> </a:t>
                      </a:r>
                      <a:endParaRPr lang="tr-TR"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15</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177165" marR="17335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C, D</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980"/>
                        </a:lnSpc>
                        <a:spcBef>
                          <a:spcPts val="115"/>
                        </a:spcBef>
                        <a:spcAft>
                          <a:spcPts val="0"/>
                        </a:spcAft>
                      </a:pPr>
                      <a:r>
                        <a:rPr lang="tr-TR" sz="1400" b="1">
                          <a:effectLst/>
                          <a:latin typeface="Arial" panose="020B0604020202020204" pitchFamily="34" charset="0"/>
                          <a:ea typeface="Times New Roman"/>
                          <a:cs typeface="Arial" panose="020B0604020202020204" pitchFamily="34" charset="0"/>
                        </a:rPr>
                        <a:t>-</a:t>
                      </a:r>
                      <a:endParaRPr lang="tr-TR" sz="2000" b="1">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spcAft>
                          <a:spcPts val="0"/>
                        </a:spcAft>
                      </a:pPr>
                      <a:r>
                        <a:rPr lang="tr-TR" sz="1050" b="1"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p>
                      <a:pPr>
                        <a:spcAft>
                          <a:spcPts val="0"/>
                        </a:spcAft>
                      </a:pPr>
                      <a:r>
                        <a:rPr lang="tr-TR" sz="1050" b="1"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p>
                      <a:pPr>
                        <a:spcBef>
                          <a:spcPts val="15"/>
                        </a:spcBef>
                        <a:spcAft>
                          <a:spcPts val="0"/>
                        </a:spcAft>
                      </a:pPr>
                      <a:r>
                        <a:rPr lang="tr-TR" sz="900" b="1"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p>
                      <a:pPr marL="222250">
                        <a:spcBef>
                          <a:spcPts val="5"/>
                        </a:spcBef>
                        <a:spcAft>
                          <a:spcPts val="0"/>
                        </a:spcAft>
                      </a:pPr>
                      <a:r>
                        <a:rPr lang="tr-TR" sz="1600" b="1" dirty="0">
                          <a:solidFill>
                            <a:srgbClr val="FF0000"/>
                          </a:solidFill>
                          <a:effectLst/>
                          <a:latin typeface="Arial" panose="020B0604020202020204" pitchFamily="34" charset="0"/>
                          <a:ea typeface="Times New Roman"/>
                          <a:cs typeface="Arial" panose="020B0604020202020204" pitchFamily="34" charset="0"/>
                        </a:rPr>
                        <a:t>Silah Taşıyamaz/Silahlı Görev Yapamaz</a:t>
                      </a:r>
                      <a:endParaRPr lang="tr-TR" sz="2400" b="1" dirty="0">
                        <a:solidFill>
                          <a:srgbClr val="FF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16</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177165" marR="17335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C, D</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17</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B</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2</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17</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177165" marR="17335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C, D</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1436">
                <a:tc>
                  <a:txBody>
                    <a:bodyPr/>
                    <a:lstStyle/>
                    <a:p>
                      <a:pPr marL="151130" marR="148590" algn="ctr">
                        <a:lnSpc>
                          <a:spcPts val="980"/>
                        </a:lnSpc>
                        <a:spcBef>
                          <a:spcPts val="115"/>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18</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635"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B</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80"/>
                        </a:lnSpc>
                        <a:spcBef>
                          <a:spcPts val="115"/>
                        </a:spcBef>
                        <a:spcAft>
                          <a:spcPts val="0"/>
                        </a:spcAft>
                      </a:pPr>
                      <a:r>
                        <a:rPr lang="tr-TR" sz="1400" b="1" dirty="0">
                          <a:effectLst/>
                          <a:latin typeface="Arial" panose="020B0604020202020204" pitchFamily="34" charset="0"/>
                          <a:ea typeface="Times New Roman"/>
                          <a:cs typeface="Arial" panose="020B0604020202020204" pitchFamily="34" charset="0"/>
                        </a:rPr>
                        <a:t>1</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2488">
                <a:tc>
                  <a:txBody>
                    <a:bodyPr/>
                    <a:lstStyle/>
                    <a:p>
                      <a:pPr marL="151130" marR="148590" algn="ctr">
                        <a:lnSpc>
                          <a:spcPts val="980"/>
                        </a:lnSpc>
                        <a:spcBef>
                          <a:spcPts val="120"/>
                        </a:spcBef>
                        <a:spcAft>
                          <a:spcPts val="0"/>
                        </a:spcAft>
                      </a:pPr>
                      <a:r>
                        <a:rPr lang="tr-TR" sz="1400" b="1" dirty="0">
                          <a:solidFill>
                            <a:schemeClr val="bg1"/>
                          </a:solidFill>
                          <a:effectLst/>
                          <a:latin typeface="Arial" panose="020B0604020202020204" pitchFamily="34" charset="0"/>
                          <a:ea typeface="Times New Roman"/>
                          <a:cs typeface="Arial" panose="020B0604020202020204" pitchFamily="34" charset="0"/>
                        </a:rPr>
                        <a:t>18</a:t>
                      </a:r>
                      <a:endParaRPr lang="tr-TR" sz="20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177165" marR="173355" algn="ctr">
                        <a:lnSpc>
                          <a:spcPts val="980"/>
                        </a:lnSpc>
                        <a:spcBef>
                          <a:spcPts val="120"/>
                        </a:spcBef>
                        <a:spcAft>
                          <a:spcPts val="0"/>
                        </a:spcAft>
                      </a:pPr>
                      <a:r>
                        <a:rPr lang="tr-TR" sz="1400" b="1" dirty="0">
                          <a:effectLst/>
                          <a:latin typeface="Arial" panose="020B0604020202020204" pitchFamily="34" charset="0"/>
                          <a:ea typeface="Times New Roman"/>
                          <a:cs typeface="Arial" panose="020B0604020202020204" pitchFamily="34" charset="0"/>
                        </a:rPr>
                        <a:t>C, D</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980"/>
                        </a:lnSpc>
                        <a:spcBef>
                          <a:spcPts val="120"/>
                        </a:spcBef>
                        <a:spcAft>
                          <a:spcPts val="0"/>
                        </a:spcAft>
                      </a:pPr>
                      <a:r>
                        <a:rPr lang="tr-TR" sz="1400" b="1" dirty="0">
                          <a:effectLst/>
                          <a:latin typeface="Arial" panose="020B0604020202020204" pitchFamily="34" charset="0"/>
                          <a:ea typeface="Times New Roman"/>
                          <a:cs typeface="Arial" panose="020B0604020202020204" pitchFamily="34" charset="0"/>
                        </a:rPr>
                        <a:t>-</a:t>
                      </a:r>
                      <a:endParaRPr lang="tr-TR" sz="2000" b="1"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
        <p:nvSpPr>
          <p:cNvPr id="6" name="Dikdörtgen 5"/>
          <p:cNvSpPr>
            <a:spLocks noChangeArrowheads="1"/>
          </p:cNvSpPr>
          <p:nvPr/>
        </p:nvSpPr>
        <p:spPr bwMode="auto">
          <a:xfrm>
            <a:off x="179512" y="1700808"/>
            <a:ext cx="8702210" cy="707886"/>
          </a:xfrm>
          <a:prstGeom prst="rect">
            <a:avLst/>
          </a:prstGeom>
          <a:solidFill>
            <a:srgbClr val="FF9900"/>
          </a:solidFill>
          <a:ln>
            <a:solidFill>
              <a:schemeClr val="tx1"/>
            </a:solid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lvl="0" algn="just" defTabSz="179388">
              <a:spcAft>
                <a:spcPts val="1200"/>
              </a:spcAft>
              <a:defRPr/>
            </a:pPr>
            <a:r>
              <a:rPr lang="tr-TR" sz="2000" dirty="0" smtClean="0">
                <a:solidFill>
                  <a:schemeClr val="tx1"/>
                </a:solidFill>
              </a:rPr>
              <a:t>Hastalıklar Listesinde, Ruh Sağlığı ve Hastalıklarına ilişkin 15,16,17 ve    18’nci maddeleri kapsamında yapılan muayene sonucunda;</a:t>
            </a:r>
          </a:p>
        </p:txBody>
      </p:sp>
    </p:spTree>
    <p:extLst>
      <p:ext uri="{BB962C8B-B14F-4D97-AF65-F5344CB8AC3E}">
        <p14:creationId xmlns:p14="http://schemas.microsoft.com/office/powerpoint/2010/main" val="5774785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67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a:solidFill>
                  <a:srgbClr val="0000FF"/>
                </a:solidFill>
              </a:rPr>
              <a:t>«Sıhhi Nedenlerle Silah Taşınamayacak ve Kullanılamayacak Durumlar ile Yedekliğe Geçmiş Bulunanların Sağlık Yeteneğine İlişkin İşlemler </a:t>
            </a:r>
            <a:r>
              <a:rPr lang="tr-TR" altLang="tr-TR" sz="2400" dirty="0" smtClean="0">
                <a:solidFill>
                  <a:srgbClr val="0000FF"/>
                </a:solidFill>
              </a:rPr>
              <a:t>»</a:t>
            </a:r>
            <a:endParaRPr lang="tr-TR" altLang="tr-TR" sz="2400" kern="0" dirty="0" smtClean="0">
              <a:solidFill>
                <a:srgbClr val="FF0000"/>
              </a:solidFill>
            </a:endParaRPr>
          </a:p>
        </p:txBody>
      </p:sp>
      <p:sp>
        <p:nvSpPr>
          <p:cNvPr id="6" name="Dikdörtgen 5"/>
          <p:cNvSpPr>
            <a:spLocks noChangeArrowheads="1"/>
          </p:cNvSpPr>
          <p:nvPr/>
        </p:nvSpPr>
        <p:spPr bwMode="auto">
          <a:xfrm>
            <a:off x="179512" y="1875016"/>
            <a:ext cx="8702210" cy="3570208"/>
          </a:xfrm>
          <a:prstGeom prst="rect">
            <a:avLst/>
          </a:prstGeom>
          <a:solidFill>
            <a:schemeClr val="bg2"/>
          </a:solid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lvl="0" indent="-342900" algn="just" defTabSz="179388">
              <a:spcAft>
                <a:spcPts val="1200"/>
              </a:spcAft>
              <a:buFont typeface="Arial" pitchFamily="34" charset="0"/>
              <a:buChar char="•"/>
              <a:defRPr/>
            </a:pPr>
            <a:r>
              <a:rPr lang="tr-TR" sz="2400" dirty="0" smtClean="0"/>
              <a:t>Yukarıda belirtilen durumların </a:t>
            </a:r>
            <a:r>
              <a:rPr lang="tr-TR" sz="2400" dirty="0"/>
              <a:t>dışında </a:t>
            </a:r>
            <a:r>
              <a:rPr lang="tr-TR" sz="2400" dirty="0">
                <a:solidFill>
                  <a:srgbClr val="FF0000"/>
                </a:solidFill>
              </a:rPr>
              <a:t>psikiyatri uzmanı tarafından gerekli </a:t>
            </a:r>
            <a:r>
              <a:rPr lang="tr-TR" sz="2400" dirty="0" smtClean="0">
                <a:solidFill>
                  <a:srgbClr val="FF0000"/>
                </a:solidFill>
              </a:rPr>
              <a:t>görüldüğü </a:t>
            </a:r>
            <a:r>
              <a:rPr lang="tr-TR" sz="2400" dirty="0">
                <a:solidFill>
                  <a:srgbClr val="FF0000"/>
                </a:solidFill>
              </a:rPr>
              <a:t>hallerde geçici süre için </a:t>
            </a:r>
            <a:r>
              <a:rPr lang="tr-TR" sz="2400" dirty="0"/>
              <a:t>personelin silah taşıması veya silahlı görev yapması sınırlandırılabilir. Bu gibi durumlarda tabibin, personeli uygun aralıklarla kontrol muayenesine tabi tutarak makul süre sonunda kesin işlem yapması gerekir.</a:t>
            </a:r>
            <a:endParaRPr lang="tr-TR" sz="2400" dirty="0" smtClean="0">
              <a:solidFill>
                <a:schemeClr val="tx1"/>
              </a:solidFill>
            </a:endParaRPr>
          </a:p>
          <a:p>
            <a:pPr marL="342900" lvl="0" indent="-342900" algn="just" defTabSz="179388">
              <a:spcAft>
                <a:spcPts val="1200"/>
              </a:spcAft>
              <a:buFont typeface="Arial" pitchFamily="34" charset="0"/>
              <a:buChar char="•"/>
              <a:defRPr/>
            </a:pPr>
            <a:r>
              <a:rPr lang="tr-TR" sz="2400" dirty="0" smtClean="0">
                <a:solidFill>
                  <a:schemeClr val="tx1"/>
                </a:solidFill>
              </a:rPr>
              <a:t>Psikiyatrik </a:t>
            </a:r>
            <a:r>
              <a:rPr lang="tr-TR" sz="2400" dirty="0">
                <a:solidFill>
                  <a:schemeClr val="tx1"/>
                </a:solidFill>
              </a:rPr>
              <a:t>bir tanı ile istirahat veya hava değişimi verilen personel, </a:t>
            </a:r>
            <a:r>
              <a:rPr lang="tr-TR" sz="2400" dirty="0">
                <a:solidFill>
                  <a:srgbClr val="FF0000"/>
                </a:solidFill>
              </a:rPr>
              <a:t>istirahat süresince silah   taşıyamaz   ve   silahlı   görev   yapamaz. </a:t>
            </a:r>
            <a:endParaRPr lang="tr-TR" sz="2400" dirty="0" smtClean="0">
              <a:solidFill>
                <a:srgbClr val="FF0000"/>
              </a:solidFill>
            </a:endParaRPr>
          </a:p>
        </p:txBody>
      </p:sp>
    </p:spTree>
    <p:extLst>
      <p:ext uri="{BB962C8B-B14F-4D97-AF65-F5344CB8AC3E}">
        <p14:creationId xmlns:p14="http://schemas.microsoft.com/office/powerpoint/2010/main" val="3029672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67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a:solidFill>
                  <a:srgbClr val="0000FF"/>
                </a:solidFill>
              </a:rPr>
              <a:t>«Sıhhi Nedenlerle Silah Taşınamayacak ve Kullanılamayacak Durumlar ile Yedekliğe Geçmiş Bulunanların Sağlık Yeteneğine İlişkin İşlemler </a:t>
            </a:r>
            <a:r>
              <a:rPr lang="tr-TR" altLang="tr-TR" sz="2400" dirty="0" smtClean="0">
                <a:solidFill>
                  <a:srgbClr val="0000FF"/>
                </a:solidFill>
              </a:rPr>
              <a:t>»</a:t>
            </a:r>
            <a:endParaRPr lang="tr-TR" altLang="tr-TR" sz="2400" kern="0" dirty="0" smtClean="0">
              <a:solidFill>
                <a:srgbClr val="FF0000"/>
              </a:solidFill>
            </a:endParaRPr>
          </a:p>
        </p:txBody>
      </p:sp>
      <p:sp>
        <p:nvSpPr>
          <p:cNvPr id="6" name="Dikdörtgen 5"/>
          <p:cNvSpPr>
            <a:spLocks noChangeArrowheads="1"/>
          </p:cNvSpPr>
          <p:nvPr/>
        </p:nvSpPr>
        <p:spPr bwMode="auto">
          <a:xfrm>
            <a:off x="35496" y="1693832"/>
            <a:ext cx="8979484" cy="5047536"/>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lvl="0" indent="-342900" algn="just" defTabSz="179388">
              <a:spcAft>
                <a:spcPts val="1200"/>
              </a:spcAft>
              <a:buFont typeface="Arial" pitchFamily="34" charset="0"/>
              <a:buChar char="•"/>
              <a:defRPr/>
            </a:pPr>
            <a:r>
              <a:rPr lang="tr-TR" sz="2400" dirty="0" smtClean="0"/>
              <a:t>TSK’dan ayrılarak </a:t>
            </a:r>
            <a:r>
              <a:rPr lang="tr-TR" sz="2400" dirty="0">
                <a:solidFill>
                  <a:srgbClr val="FF0000"/>
                </a:solidFill>
              </a:rPr>
              <a:t>yedekliğe geçmiş bulunanlar</a:t>
            </a:r>
            <a:r>
              <a:rPr lang="tr-TR" sz="2400" dirty="0"/>
              <a:t>dan sefer görev emri verilenler, sağlık </a:t>
            </a:r>
            <a:r>
              <a:rPr lang="tr-TR" sz="2400" dirty="0" smtClean="0"/>
              <a:t>durumlarının </a:t>
            </a:r>
            <a:r>
              <a:rPr lang="tr-TR" sz="2400" dirty="0"/>
              <a:t>tespitini </a:t>
            </a:r>
            <a:r>
              <a:rPr lang="tr-TR" sz="2400" dirty="0" smtClean="0"/>
              <a:t>istediklerinde;</a:t>
            </a:r>
          </a:p>
          <a:p>
            <a:pPr marL="538163" lvl="1" indent="-182563" algn="just" defTabSz="179388">
              <a:spcAft>
                <a:spcPts val="1200"/>
              </a:spcAft>
              <a:buFont typeface="Arial" pitchFamily="34" charset="0"/>
              <a:buChar char="•"/>
              <a:defRPr/>
            </a:pPr>
            <a:r>
              <a:rPr lang="tr-TR" dirty="0" smtClean="0"/>
              <a:t>Sağlık </a:t>
            </a:r>
            <a:r>
              <a:rPr lang="tr-TR" dirty="0"/>
              <a:t>kurulu raporu vermeye yetkili sağlık </a:t>
            </a:r>
            <a:r>
              <a:rPr lang="tr-TR" dirty="0" smtClean="0"/>
              <a:t>kuruluşuna </a:t>
            </a:r>
            <a:r>
              <a:rPr lang="tr-TR" dirty="0"/>
              <a:t>sevk edilir. </a:t>
            </a:r>
            <a:r>
              <a:rPr lang="tr-TR" dirty="0" smtClean="0"/>
              <a:t>Sağlık </a:t>
            </a:r>
            <a:r>
              <a:rPr lang="tr-TR" dirty="0"/>
              <a:t>kurulu </a:t>
            </a:r>
            <a:r>
              <a:rPr lang="tr-TR" dirty="0" smtClean="0"/>
              <a:t>işlemlerinde, </a:t>
            </a:r>
            <a:r>
              <a:rPr lang="tr-TR" dirty="0" smtClean="0">
                <a:solidFill>
                  <a:srgbClr val="FF0000"/>
                </a:solidFill>
              </a:rPr>
              <a:t>TSK’dan </a:t>
            </a:r>
            <a:r>
              <a:rPr lang="tr-TR" dirty="0">
                <a:solidFill>
                  <a:srgbClr val="FF0000"/>
                </a:solidFill>
              </a:rPr>
              <a:t>ayrıldıkları sınıf veya branş ve rütbenin sağlık </a:t>
            </a:r>
            <a:r>
              <a:rPr lang="tr-TR" dirty="0" smtClean="0">
                <a:solidFill>
                  <a:srgbClr val="FF0000"/>
                </a:solidFill>
              </a:rPr>
              <a:t>yetenekleri</a:t>
            </a:r>
            <a:r>
              <a:rPr lang="tr-TR" dirty="0" smtClean="0"/>
              <a:t>ne göre karar verilir.</a:t>
            </a:r>
          </a:p>
          <a:p>
            <a:pPr marL="538163" lvl="1" indent="-182563" algn="just" defTabSz="179388">
              <a:spcAft>
                <a:spcPts val="1200"/>
              </a:spcAft>
              <a:buFont typeface="Arial" pitchFamily="34" charset="0"/>
              <a:buChar char="•"/>
              <a:defRPr/>
            </a:pPr>
            <a:r>
              <a:rPr lang="tr-TR" dirty="0" smtClean="0"/>
              <a:t>Yönetmelikte belirtilen yetenekleri taşıdıkları </a:t>
            </a:r>
            <a:r>
              <a:rPr lang="tr-TR" dirty="0"/>
              <a:t>tespit edilenlere (“Sınıfı veya Branşı Görevini Yapar” kararı verilenler) </a:t>
            </a:r>
            <a:r>
              <a:rPr lang="tr-TR" dirty="0">
                <a:solidFill>
                  <a:srgbClr val="FF0000"/>
                </a:solidFill>
              </a:rPr>
              <a:t>sefer görev emri </a:t>
            </a:r>
            <a:r>
              <a:rPr lang="tr-TR" dirty="0" smtClean="0">
                <a:solidFill>
                  <a:srgbClr val="FF0000"/>
                </a:solidFill>
              </a:rPr>
              <a:t>verilir.</a:t>
            </a:r>
          </a:p>
          <a:p>
            <a:pPr marL="538163" lvl="1" indent="-182563" algn="just" defTabSz="179388">
              <a:spcAft>
                <a:spcPts val="1200"/>
              </a:spcAft>
              <a:buFont typeface="Arial" pitchFamily="34" charset="0"/>
              <a:buChar char="•"/>
              <a:defRPr/>
            </a:pPr>
            <a:r>
              <a:rPr lang="tr-TR" dirty="0" smtClean="0"/>
              <a:t>“</a:t>
            </a:r>
            <a:r>
              <a:rPr lang="tr-TR" dirty="0"/>
              <a:t>Sınıfı veya Branşı Görevini Yapamaz”, “Sınıfının veya Branşının Uygun Kadro Görev Yerlerinde Görev Yapar”, “Türk Silahlı Kuvvetlerinde Görev Yapamaz”, </a:t>
            </a:r>
            <a:r>
              <a:rPr lang="tr-TR" dirty="0" smtClean="0"/>
              <a:t>kararı </a:t>
            </a:r>
            <a:r>
              <a:rPr lang="tr-TR" dirty="0"/>
              <a:t>verilenlere </a:t>
            </a:r>
            <a:r>
              <a:rPr lang="tr-TR" dirty="0">
                <a:solidFill>
                  <a:srgbClr val="FF0000"/>
                </a:solidFill>
              </a:rPr>
              <a:t>sefer görev emri verilmez.</a:t>
            </a:r>
            <a:endParaRPr lang="tr-TR" dirty="0" smtClean="0">
              <a:solidFill>
                <a:srgbClr val="FF0000"/>
              </a:solidFill>
            </a:endParaRPr>
          </a:p>
        </p:txBody>
      </p:sp>
    </p:spTree>
    <p:extLst>
      <p:ext uri="{BB962C8B-B14F-4D97-AF65-F5344CB8AC3E}">
        <p14:creationId xmlns:p14="http://schemas.microsoft.com/office/powerpoint/2010/main" val="8359544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smtClean="0">
                <a:solidFill>
                  <a:srgbClr val="0000FF"/>
                </a:solidFill>
              </a:rPr>
              <a:t>«Sivil Personelin Sağlık Yetenekleri»</a:t>
            </a:r>
            <a:endParaRPr lang="tr-TR" altLang="tr-TR" sz="2400" kern="0" dirty="0" smtClean="0">
              <a:solidFill>
                <a:srgbClr val="FF0000"/>
              </a:solidFill>
            </a:endParaRPr>
          </a:p>
        </p:txBody>
      </p:sp>
      <p:sp>
        <p:nvSpPr>
          <p:cNvPr id="6" name="Dikdörtgen 5"/>
          <p:cNvSpPr>
            <a:spLocks noChangeArrowheads="1"/>
          </p:cNvSpPr>
          <p:nvPr/>
        </p:nvSpPr>
        <p:spPr bwMode="auto">
          <a:xfrm>
            <a:off x="35496" y="1412776"/>
            <a:ext cx="8979484" cy="4832092"/>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lvl="0" indent="-342900" algn="just" defTabSz="179388">
              <a:spcAft>
                <a:spcPts val="1200"/>
              </a:spcAft>
              <a:buFont typeface="Arial" pitchFamily="34" charset="0"/>
              <a:buChar char="•"/>
              <a:defRPr/>
            </a:pPr>
            <a:r>
              <a:rPr lang="tr-TR" sz="2400" dirty="0"/>
              <a:t>Açıktan veya naklen atanacak </a:t>
            </a:r>
            <a:r>
              <a:rPr lang="tr-TR" sz="2400" dirty="0" smtClean="0"/>
              <a:t>sivil </a:t>
            </a:r>
            <a:r>
              <a:rPr lang="tr-TR" sz="2400" dirty="0"/>
              <a:t>personelde hepatit B, hepatit C, HIV, yaygın sekelle iyileşmiş veya aktif tüberküloz ile </a:t>
            </a:r>
            <a:r>
              <a:rPr lang="tr-TR" sz="2400" dirty="0" smtClean="0">
                <a:solidFill>
                  <a:srgbClr val="FF0000"/>
                </a:solidFill>
              </a:rPr>
              <a:t>kronikleşebilecek </a:t>
            </a:r>
            <a:r>
              <a:rPr lang="tr-TR" sz="2400" dirty="0">
                <a:solidFill>
                  <a:srgbClr val="FF0000"/>
                </a:solidFill>
              </a:rPr>
              <a:t>ya da zamanla artabilecek nitelikte herhangi bir hastalık </a:t>
            </a:r>
            <a:r>
              <a:rPr lang="tr-TR" sz="2400" dirty="0"/>
              <a:t>bulunmamalı, bunlar </a:t>
            </a:r>
            <a:r>
              <a:rPr lang="tr-TR" sz="2400" dirty="0">
                <a:solidFill>
                  <a:srgbClr val="FF0000"/>
                </a:solidFill>
              </a:rPr>
              <a:t>ruh sağlığı ve hastalıkları açısından tam sağlam </a:t>
            </a:r>
            <a:r>
              <a:rPr lang="tr-TR" sz="2400" dirty="0"/>
              <a:t>olmalıdır. </a:t>
            </a:r>
            <a:endParaRPr lang="tr-TR" sz="2400" dirty="0" smtClean="0"/>
          </a:p>
          <a:p>
            <a:pPr marL="342900" lvl="0" indent="-342900" algn="just" defTabSz="179388">
              <a:spcAft>
                <a:spcPts val="1200"/>
              </a:spcAft>
              <a:buFont typeface="Arial" pitchFamily="34" charset="0"/>
              <a:buChar char="•"/>
              <a:defRPr/>
            </a:pPr>
            <a:r>
              <a:rPr lang="tr-TR" sz="2400" dirty="0" smtClean="0"/>
              <a:t>Bunların </a:t>
            </a:r>
            <a:r>
              <a:rPr lang="tr-TR" sz="2400" dirty="0" err="1"/>
              <a:t>refraksiyon</a:t>
            </a:r>
            <a:r>
              <a:rPr lang="tr-TR" sz="2400" dirty="0"/>
              <a:t> değerleri Hastalıklar Listesinin (A) diliminde belirtilen sınırlarını geçmemek şartıyla </a:t>
            </a:r>
            <a:r>
              <a:rPr lang="tr-TR" sz="2400" dirty="0">
                <a:solidFill>
                  <a:srgbClr val="FF0000"/>
                </a:solidFill>
              </a:rPr>
              <a:t>tashihli görmeleri tam olmalı</a:t>
            </a:r>
            <a:r>
              <a:rPr lang="tr-TR" sz="2400" dirty="0"/>
              <a:t>dır</a:t>
            </a:r>
            <a:r>
              <a:rPr lang="tr-TR" sz="2400" dirty="0" smtClean="0"/>
              <a:t>.</a:t>
            </a:r>
          </a:p>
          <a:p>
            <a:pPr marL="342900" lvl="0" indent="-342900" algn="just" defTabSz="179388">
              <a:spcAft>
                <a:spcPts val="1200"/>
              </a:spcAft>
              <a:buFont typeface="Arial" pitchFamily="34" charset="0"/>
              <a:buChar char="•"/>
              <a:defRPr/>
            </a:pPr>
            <a:r>
              <a:rPr lang="tr-TR" sz="2400" dirty="0" smtClean="0">
                <a:solidFill>
                  <a:schemeClr val="tx1"/>
                </a:solidFill>
              </a:rPr>
              <a:t>Belirtilen </a:t>
            </a:r>
            <a:r>
              <a:rPr lang="tr-TR" sz="2400" dirty="0">
                <a:solidFill>
                  <a:schemeClr val="tx1"/>
                </a:solidFill>
              </a:rPr>
              <a:t>şartları taşıyan sivil personelin sağlık </a:t>
            </a:r>
            <a:r>
              <a:rPr lang="tr-TR" sz="2400" dirty="0" smtClean="0">
                <a:solidFill>
                  <a:schemeClr val="tx1"/>
                </a:solidFill>
              </a:rPr>
              <a:t>yetenekleri, sağlık </a:t>
            </a:r>
            <a:r>
              <a:rPr lang="tr-TR" sz="2400" dirty="0">
                <a:solidFill>
                  <a:schemeClr val="tx1"/>
                </a:solidFill>
              </a:rPr>
              <a:t>kurulu raporu vermeye </a:t>
            </a:r>
            <a:r>
              <a:rPr lang="tr-TR" sz="2400" dirty="0">
                <a:solidFill>
                  <a:srgbClr val="FF0000"/>
                </a:solidFill>
              </a:rPr>
              <a:t>yetkili sağlık kuruluşunca Hastalıklar </a:t>
            </a:r>
            <a:r>
              <a:rPr lang="tr-TR" sz="2400" dirty="0" smtClean="0">
                <a:solidFill>
                  <a:srgbClr val="FF0000"/>
                </a:solidFill>
              </a:rPr>
              <a:t>Listesinin </a:t>
            </a:r>
            <a:r>
              <a:rPr lang="tr-TR" sz="2400" dirty="0">
                <a:solidFill>
                  <a:srgbClr val="FF0000"/>
                </a:solidFill>
              </a:rPr>
              <a:t>ilgili maddeleri </a:t>
            </a:r>
            <a:r>
              <a:rPr lang="tr-TR" sz="2400" dirty="0">
                <a:solidFill>
                  <a:schemeClr val="tx1"/>
                </a:solidFill>
              </a:rPr>
              <a:t>çerçevesinde belirlenir. </a:t>
            </a:r>
            <a:endParaRPr lang="tr-TR" sz="2400" dirty="0" smtClean="0">
              <a:solidFill>
                <a:schemeClr val="tx1"/>
              </a:solidFill>
            </a:endParaRPr>
          </a:p>
        </p:txBody>
      </p:sp>
    </p:spTree>
    <p:extLst>
      <p:ext uri="{BB962C8B-B14F-4D97-AF65-F5344CB8AC3E}">
        <p14:creationId xmlns:p14="http://schemas.microsoft.com/office/powerpoint/2010/main" val="3265322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smtClean="0">
                <a:solidFill>
                  <a:srgbClr val="0000FF"/>
                </a:solidFill>
              </a:rPr>
              <a:t>«Sivil Personelin Sağlık Yetenekleri»</a:t>
            </a:r>
            <a:endParaRPr lang="tr-TR" altLang="tr-TR" sz="2400" kern="0" dirty="0" smtClean="0">
              <a:solidFill>
                <a:srgbClr val="FF0000"/>
              </a:solidFill>
            </a:endParaRPr>
          </a:p>
        </p:txBody>
      </p:sp>
      <p:sp>
        <p:nvSpPr>
          <p:cNvPr id="6" name="Dikdörtgen 5"/>
          <p:cNvSpPr>
            <a:spLocks noChangeArrowheads="1"/>
          </p:cNvSpPr>
          <p:nvPr/>
        </p:nvSpPr>
        <p:spPr bwMode="auto">
          <a:xfrm>
            <a:off x="35496" y="1412776"/>
            <a:ext cx="8979484" cy="4770537"/>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342900" lvl="0" indent="-342900" algn="just" defTabSz="179388">
              <a:spcAft>
                <a:spcPts val="1200"/>
              </a:spcAft>
              <a:buFont typeface="Arial" pitchFamily="34" charset="0"/>
              <a:buChar char="•"/>
              <a:defRPr/>
            </a:pPr>
            <a:r>
              <a:rPr lang="tr-TR" sz="2400" dirty="0"/>
              <a:t>Sivil personelin rapor kararları; </a:t>
            </a:r>
            <a:endParaRPr lang="tr-TR" sz="2400" dirty="0" smtClean="0"/>
          </a:p>
          <a:p>
            <a:pPr marL="623888" lvl="1" indent="-268288" algn="just" defTabSz="179388">
              <a:spcAft>
                <a:spcPts val="1200"/>
              </a:spcAft>
              <a:buFont typeface="Arial" pitchFamily="34" charset="0"/>
              <a:buChar char="•"/>
              <a:defRPr/>
            </a:pPr>
            <a:r>
              <a:rPr lang="tr-TR" sz="2400" dirty="0" smtClean="0"/>
              <a:t>Personel </a:t>
            </a:r>
            <a:r>
              <a:rPr lang="tr-TR" sz="2400" dirty="0">
                <a:solidFill>
                  <a:srgbClr val="FF0000"/>
                </a:solidFill>
              </a:rPr>
              <a:t>fikir </a:t>
            </a:r>
            <a:r>
              <a:rPr lang="tr-TR" sz="2400" dirty="0" smtClean="0">
                <a:solidFill>
                  <a:srgbClr val="FF0000"/>
                </a:solidFill>
              </a:rPr>
              <a:t>ağırlıklı </a:t>
            </a:r>
            <a:r>
              <a:rPr lang="tr-TR" sz="2400" dirty="0">
                <a:solidFill>
                  <a:srgbClr val="FF0000"/>
                </a:solidFill>
              </a:rPr>
              <a:t>işlerde</a:t>
            </a:r>
            <a:r>
              <a:rPr lang="tr-TR" sz="2400" dirty="0"/>
              <a:t> görev yapacaksa </a:t>
            </a:r>
            <a:r>
              <a:rPr lang="tr-TR" sz="2400" dirty="0" smtClean="0"/>
              <a:t>KKK </a:t>
            </a:r>
            <a:r>
              <a:rPr lang="tr-TR" sz="2400" dirty="0"/>
              <a:t>(2) Numaralı Sınıflandırma </a:t>
            </a:r>
            <a:r>
              <a:rPr lang="tr-TR" sz="2400" dirty="0" smtClean="0"/>
              <a:t>Çizelgesinde </a:t>
            </a:r>
            <a:r>
              <a:rPr lang="tr-TR" sz="2400" dirty="0">
                <a:solidFill>
                  <a:srgbClr val="FF0000"/>
                </a:solidFill>
              </a:rPr>
              <a:t>Personel sınıfının</a:t>
            </a:r>
            <a:r>
              <a:rPr lang="tr-TR" sz="2400" dirty="0"/>
              <a:t> </a:t>
            </a:r>
            <a:r>
              <a:rPr lang="tr-TR" sz="2400" dirty="0">
                <a:solidFill>
                  <a:srgbClr val="0000FF"/>
                </a:solidFill>
              </a:rPr>
              <a:t>“TĞM./YZB.” sütununa </a:t>
            </a:r>
            <a:r>
              <a:rPr lang="tr-TR" sz="2400" dirty="0"/>
              <a:t>göre, </a:t>
            </a:r>
            <a:endParaRPr lang="tr-TR" sz="2400" dirty="0" smtClean="0"/>
          </a:p>
          <a:p>
            <a:pPr marL="623888" lvl="1" indent="-268288" algn="just" defTabSz="179388">
              <a:spcAft>
                <a:spcPts val="1200"/>
              </a:spcAft>
              <a:buFont typeface="Arial" pitchFamily="34" charset="0"/>
              <a:buChar char="•"/>
              <a:defRPr/>
            </a:pPr>
            <a:r>
              <a:rPr lang="tr-TR" sz="2400" dirty="0" smtClean="0"/>
              <a:t>Personel </a:t>
            </a:r>
            <a:r>
              <a:rPr lang="tr-TR" sz="2400" dirty="0" smtClean="0">
                <a:solidFill>
                  <a:srgbClr val="FF0000"/>
                </a:solidFill>
              </a:rPr>
              <a:t>beden </a:t>
            </a:r>
            <a:r>
              <a:rPr lang="tr-TR" sz="2400" dirty="0">
                <a:solidFill>
                  <a:srgbClr val="FF0000"/>
                </a:solidFill>
              </a:rPr>
              <a:t>ağırlıklı işl</a:t>
            </a:r>
            <a:r>
              <a:rPr lang="tr-TR" sz="2400" dirty="0"/>
              <a:t>erde görev yapacaksa  aynı Çizelgenin </a:t>
            </a:r>
            <a:r>
              <a:rPr lang="tr-TR" sz="2400" dirty="0">
                <a:solidFill>
                  <a:srgbClr val="0000FF"/>
                </a:solidFill>
              </a:rPr>
              <a:t>Bakım sınıfının Teknisyen branşının “ASB.ÇVŞ/ÜÇVŞ.” sütununa </a:t>
            </a:r>
            <a:r>
              <a:rPr lang="tr-TR" sz="2400" dirty="0"/>
              <a:t>göre </a:t>
            </a:r>
            <a:r>
              <a:rPr lang="tr-TR" sz="2400" dirty="0" smtClean="0"/>
              <a:t>değerlendirilir</a:t>
            </a:r>
            <a:r>
              <a:rPr lang="tr-TR" sz="2400" dirty="0"/>
              <a:t>. </a:t>
            </a:r>
            <a:endParaRPr lang="tr-TR" sz="2400" dirty="0" smtClean="0"/>
          </a:p>
          <a:p>
            <a:pPr marL="623888" lvl="1" indent="-268288" algn="just" defTabSz="179388">
              <a:spcAft>
                <a:spcPts val="1200"/>
              </a:spcAft>
              <a:buFont typeface="Arial" pitchFamily="34" charset="0"/>
              <a:buChar char="•"/>
              <a:defRPr/>
            </a:pPr>
            <a:r>
              <a:rPr lang="tr-TR" sz="2400" dirty="0" smtClean="0"/>
              <a:t>Buna </a:t>
            </a:r>
            <a:r>
              <a:rPr lang="tr-TR" sz="2400" dirty="0"/>
              <a:t>göre sağlam olanlar ile hastalığının karşılığı </a:t>
            </a:r>
            <a:r>
              <a:rPr lang="tr-TR" sz="2400" dirty="0">
                <a:solidFill>
                  <a:srgbClr val="FF0000"/>
                </a:solidFill>
              </a:rPr>
              <a:t>(A) ve (B) dilimlerinde (+) işareti olanlar </a:t>
            </a:r>
            <a:r>
              <a:rPr lang="tr-TR" sz="2400" dirty="0"/>
              <a:t>göreve </a:t>
            </a:r>
            <a:r>
              <a:rPr lang="tr-TR" sz="2400" dirty="0" smtClean="0"/>
              <a:t>alınır.</a:t>
            </a:r>
          </a:p>
          <a:p>
            <a:pPr marL="623888" lvl="1" indent="-268288" algn="just" defTabSz="179388">
              <a:spcAft>
                <a:spcPts val="1200"/>
              </a:spcAft>
              <a:buFont typeface="Arial" pitchFamily="34" charset="0"/>
              <a:buChar char="•"/>
              <a:defRPr/>
            </a:pPr>
            <a:r>
              <a:rPr lang="tr-TR" sz="2400" dirty="0" smtClean="0"/>
              <a:t>(</a:t>
            </a:r>
            <a:r>
              <a:rPr lang="tr-TR" sz="2400" dirty="0"/>
              <a:t>B) diliminde </a:t>
            </a:r>
            <a:r>
              <a:rPr lang="tr-TR" sz="2400" dirty="0">
                <a:solidFill>
                  <a:srgbClr val="FF0000"/>
                </a:solidFill>
              </a:rPr>
              <a:t>(-) ve (x) işareti olanlar ile (D) dilimine girenler</a:t>
            </a:r>
            <a:r>
              <a:rPr lang="tr-TR" sz="2400" dirty="0"/>
              <a:t> göreve </a:t>
            </a:r>
            <a:r>
              <a:rPr lang="tr-TR" sz="2400" dirty="0" smtClean="0"/>
              <a:t>alınmaz</a:t>
            </a:r>
            <a:r>
              <a:rPr lang="tr-TR" sz="2400" dirty="0"/>
              <a:t>.</a:t>
            </a:r>
            <a:endParaRPr lang="tr-TR" dirty="0" smtClean="0">
              <a:solidFill>
                <a:schemeClr val="tx1"/>
              </a:solidFill>
            </a:endParaRPr>
          </a:p>
        </p:txBody>
      </p:sp>
    </p:spTree>
    <p:extLst>
      <p:ext uri="{BB962C8B-B14F-4D97-AF65-F5344CB8AC3E}">
        <p14:creationId xmlns:p14="http://schemas.microsoft.com/office/powerpoint/2010/main" val="38027210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smtClean="0">
                <a:solidFill>
                  <a:srgbClr val="0000FF"/>
                </a:solidFill>
              </a:rPr>
              <a:t>«Sivil Personelin Sağlık Yetenekleri»</a:t>
            </a:r>
            <a:endParaRPr lang="tr-TR" altLang="tr-TR" sz="2400" kern="0" dirty="0" smtClean="0">
              <a:solidFill>
                <a:srgbClr val="FF0000"/>
              </a:solidFill>
            </a:endParaRPr>
          </a:p>
        </p:txBody>
      </p:sp>
      <p:sp>
        <p:nvSpPr>
          <p:cNvPr id="6" name="Dikdörtgen 5"/>
          <p:cNvSpPr>
            <a:spLocks noChangeArrowheads="1"/>
          </p:cNvSpPr>
          <p:nvPr/>
        </p:nvSpPr>
        <p:spPr bwMode="auto">
          <a:xfrm>
            <a:off x="35496" y="1688609"/>
            <a:ext cx="8979484" cy="3200876"/>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538163" lvl="1" indent="-452438" algn="just" defTabSz="179388">
              <a:spcAft>
                <a:spcPts val="1200"/>
              </a:spcAft>
              <a:buFont typeface="Arial" pitchFamily="34" charset="0"/>
              <a:buChar char="•"/>
              <a:defRPr/>
            </a:pPr>
            <a:r>
              <a:rPr lang="tr-TR" sz="2400" dirty="0" smtClean="0"/>
              <a:t>Türk </a:t>
            </a:r>
            <a:r>
              <a:rPr lang="tr-TR" sz="2400" dirty="0"/>
              <a:t>Silahlı Kuvvetleri, Jandarma Genel Komutanlığı veya Sahil Güvenlik </a:t>
            </a:r>
            <a:r>
              <a:rPr lang="tr-TR" sz="2400" dirty="0" smtClean="0"/>
              <a:t>Komutanlığına </a:t>
            </a:r>
            <a:r>
              <a:rPr lang="tr-TR" sz="2400" dirty="0"/>
              <a:t>alınacak </a:t>
            </a:r>
            <a:r>
              <a:rPr lang="tr-TR" sz="2400" dirty="0">
                <a:solidFill>
                  <a:srgbClr val="FF0000"/>
                </a:solidFill>
              </a:rPr>
              <a:t>engelli sivil personelde, engelli raporu verilmesine esas teşkil eden hastalıklar, ruh sağlığı ve hastalıkları hariç,</a:t>
            </a:r>
            <a:r>
              <a:rPr lang="tr-TR" sz="2400" dirty="0"/>
              <a:t> rapor kararlarında dikkate alınmaz. </a:t>
            </a:r>
            <a:endParaRPr lang="tr-TR" sz="2400" dirty="0" smtClean="0"/>
          </a:p>
          <a:p>
            <a:pPr marL="538163" lvl="1" indent="-452438" algn="just" defTabSz="179388">
              <a:spcAft>
                <a:spcPts val="1200"/>
              </a:spcAft>
              <a:buFont typeface="Arial" pitchFamily="34" charset="0"/>
              <a:buChar char="•"/>
              <a:defRPr/>
            </a:pPr>
            <a:r>
              <a:rPr lang="tr-TR" sz="2400" dirty="0"/>
              <a:t>Sivil personel adaylarının </a:t>
            </a:r>
            <a:r>
              <a:rPr lang="tr-TR" sz="2400" dirty="0">
                <a:solidFill>
                  <a:schemeClr val="tx1"/>
                </a:solidFill>
              </a:rPr>
              <a:t>hamile olmaları </a:t>
            </a:r>
            <a:r>
              <a:rPr lang="tr-TR" sz="2400" dirty="0"/>
              <a:t>durumunda sağlık muayeneleri, </a:t>
            </a:r>
            <a:r>
              <a:rPr lang="tr-TR" sz="2400" dirty="0">
                <a:solidFill>
                  <a:srgbClr val="FF0000"/>
                </a:solidFill>
              </a:rPr>
              <a:t>hamilelik sonlandıktan sonra doksan gün içerisinde</a:t>
            </a:r>
            <a:r>
              <a:rPr lang="tr-TR" sz="2400" dirty="0"/>
              <a:t> yapılmak üzere ertelenir</a:t>
            </a:r>
            <a:r>
              <a:rPr lang="tr-TR" sz="2400" dirty="0" smtClean="0"/>
              <a:t>.</a:t>
            </a:r>
            <a:endParaRPr lang="tr-TR" sz="2400" dirty="0" smtClean="0">
              <a:solidFill>
                <a:schemeClr val="tx1"/>
              </a:solidFill>
            </a:endParaRPr>
          </a:p>
        </p:txBody>
      </p:sp>
    </p:spTree>
    <p:extLst>
      <p:ext uri="{BB962C8B-B14F-4D97-AF65-F5344CB8AC3E}">
        <p14:creationId xmlns:p14="http://schemas.microsoft.com/office/powerpoint/2010/main" val="4606289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TSK Sağlık Kurulu İşlemleri</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Sağlık Yeteneği Yönetmeliği »</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1710675"/>
            <a:ext cx="871537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algn="just" defTabSz="179388">
              <a:lnSpc>
                <a:spcPct val="150000"/>
              </a:lnSpc>
              <a:spcAft>
                <a:spcPts val="1200"/>
              </a:spcAft>
              <a:defRPr/>
            </a:pPr>
            <a:r>
              <a:rPr lang="tr-TR" altLang="tr-TR" sz="2400" dirty="0" smtClean="0">
                <a:solidFill>
                  <a:schemeClr val="tx1"/>
                </a:solidFill>
              </a:rPr>
              <a:t>*	Yükümlülerin (Erbaş/Er) Sağlık Yetenekleri </a:t>
            </a:r>
            <a:r>
              <a:rPr lang="tr-TR" altLang="tr-TR" sz="2400" dirty="0" smtClean="0">
                <a:solidFill>
                  <a:srgbClr val="FF0000"/>
                </a:solidFill>
              </a:rPr>
              <a:t>(Madde 4-22)</a:t>
            </a:r>
          </a:p>
          <a:p>
            <a:pPr marL="268288" indent="-268288" algn="just" defTabSz="179388">
              <a:spcAft>
                <a:spcPts val="1200"/>
              </a:spcAft>
              <a:defRPr/>
            </a:pPr>
            <a:r>
              <a:rPr lang="tr-TR" altLang="tr-TR" sz="2400" dirty="0" smtClean="0">
                <a:solidFill>
                  <a:schemeClr val="tx1"/>
                </a:solidFill>
              </a:rPr>
              <a:t>*	Uzman Erbaş, Sözleşmeli Erbaş ve Erler ile Adaylarının Sağlık Yetenekleri </a:t>
            </a:r>
            <a:r>
              <a:rPr lang="tr-TR" altLang="tr-TR" sz="2400" dirty="0" smtClean="0">
                <a:solidFill>
                  <a:srgbClr val="FF0000"/>
                </a:solidFill>
              </a:rPr>
              <a:t>(Madde 23-29)</a:t>
            </a:r>
          </a:p>
          <a:p>
            <a:pPr algn="just" defTabSz="179388">
              <a:lnSpc>
                <a:spcPct val="150000"/>
              </a:lnSpc>
              <a:spcAft>
                <a:spcPts val="1200"/>
              </a:spcAft>
              <a:defRPr/>
            </a:pPr>
            <a:r>
              <a:rPr lang="tr-TR" altLang="tr-TR" sz="2400" dirty="0" smtClean="0">
                <a:solidFill>
                  <a:schemeClr val="tx1"/>
                </a:solidFill>
              </a:rPr>
              <a:t>*	Uzman Jandarmaların Sağlık Yetenekleri </a:t>
            </a:r>
            <a:r>
              <a:rPr lang="tr-TR" altLang="tr-TR" sz="2400" dirty="0" smtClean="0">
                <a:solidFill>
                  <a:srgbClr val="FF0000"/>
                </a:solidFill>
              </a:rPr>
              <a:t>(Madde 30-33)</a:t>
            </a:r>
          </a:p>
          <a:p>
            <a:pPr algn="just" defTabSz="179388">
              <a:lnSpc>
                <a:spcPct val="150000"/>
              </a:lnSpc>
              <a:spcAft>
                <a:spcPts val="1200"/>
              </a:spcAft>
              <a:defRPr/>
            </a:pPr>
            <a:r>
              <a:rPr lang="tr-TR" altLang="tr-TR" sz="2400" dirty="0" smtClean="0">
                <a:solidFill>
                  <a:schemeClr val="tx1"/>
                </a:solidFill>
              </a:rPr>
              <a:t>*	Öğrencilerin Sağlık Yetenekleri </a:t>
            </a:r>
            <a:r>
              <a:rPr lang="tr-TR" altLang="tr-TR" sz="2400" dirty="0" smtClean="0">
                <a:solidFill>
                  <a:srgbClr val="FF0000"/>
                </a:solidFill>
              </a:rPr>
              <a:t>(Madde 34-41)</a:t>
            </a:r>
          </a:p>
          <a:p>
            <a:pPr algn="just" defTabSz="179388">
              <a:lnSpc>
                <a:spcPct val="150000"/>
              </a:lnSpc>
              <a:spcAft>
                <a:spcPts val="1200"/>
              </a:spcAft>
              <a:defRPr/>
            </a:pPr>
            <a:r>
              <a:rPr lang="tr-TR" altLang="tr-TR" sz="2400" dirty="0" smtClean="0">
                <a:solidFill>
                  <a:schemeClr val="tx1"/>
                </a:solidFill>
              </a:rPr>
              <a:t>*	Subay ve Astsubayların Sağlık Yetenekleri	</a:t>
            </a:r>
            <a:r>
              <a:rPr lang="tr-TR" altLang="tr-TR" sz="2400" dirty="0" smtClean="0">
                <a:solidFill>
                  <a:srgbClr val="FF0000"/>
                </a:solidFill>
              </a:rPr>
              <a:t>(Madde 42-51)</a:t>
            </a:r>
            <a:endParaRPr kumimoji="0" lang="tr-TR" altLang="tr-TR" sz="240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457868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smtClean="0">
                <a:solidFill>
                  <a:srgbClr val="0000FF"/>
                </a:solidFill>
              </a:rPr>
              <a:t>«Sivil Personelin Sağlık Yetenekleri»</a:t>
            </a:r>
            <a:endParaRPr lang="tr-TR" altLang="tr-TR" sz="2400" kern="0" dirty="0" smtClean="0">
              <a:solidFill>
                <a:srgbClr val="FF0000"/>
              </a:solidFill>
            </a:endParaRPr>
          </a:p>
        </p:txBody>
      </p:sp>
      <p:sp>
        <p:nvSpPr>
          <p:cNvPr id="6" name="Dikdörtgen 5"/>
          <p:cNvSpPr>
            <a:spLocks noChangeArrowheads="1"/>
          </p:cNvSpPr>
          <p:nvPr/>
        </p:nvSpPr>
        <p:spPr bwMode="auto">
          <a:xfrm>
            <a:off x="35496" y="1688609"/>
            <a:ext cx="8979484" cy="3508653"/>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538163" lvl="1" indent="-452438" algn="just" defTabSz="179388">
              <a:spcAft>
                <a:spcPts val="1200"/>
              </a:spcAft>
              <a:buFont typeface="Arial" pitchFamily="34" charset="0"/>
              <a:buChar char="•"/>
              <a:defRPr/>
            </a:pPr>
            <a:r>
              <a:rPr lang="tr-TR" sz="2400" dirty="0" smtClean="0"/>
              <a:t>Yurtdışına </a:t>
            </a:r>
            <a:r>
              <a:rPr lang="tr-TR" sz="2400" dirty="0"/>
              <a:t>gönderilecek sivil personel </a:t>
            </a:r>
            <a:r>
              <a:rPr lang="tr-TR" sz="2400" dirty="0" smtClean="0"/>
              <a:t>hakkında;</a:t>
            </a:r>
          </a:p>
          <a:p>
            <a:pPr marL="938213" lvl="2" indent="-452438" algn="just" defTabSz="179388">
              <a:spcAft>
                <a:spcPts val="1200"/>
              </a:spcAft>
              <a:buFont typeface="Arial" pitchFamily="34" charset="0"/>
              <a:buChar char="•"/>
              <a:defRPr/>
            </a:pPr>
            <a:r>
              <a:rPr lang="tr-TR" sz="2400" dirty="0" smtClean="0">
                <a:solidFill>
                  <a:srgbClr val="FF0000"/>
                </a:solidFill>
              </a:rPr>
              <a:t>Fikir </a:t>
            </a:r>
            <a:r>
              <a:rPr lang="tr-TR" sz="2400" dirty="0">
                <a:solidFill>
                  <a:srgbClr val="FF0000"/>
                </a:solidFill>
              </a:rPr>
              <a:t>ağırlıklı işlerde </a:t>
            </a:r>
            <a:r>
              <a:rPr lang="tr-TR" sz="2400" dirty="0"/>
              <a:t>görev yapacaksa Kara Kuvvetleri Komutanlığı (2) Numaralı Sınıflandırma Çizelgesinde </a:t>
            </a:r>
            <a:r>
              <a:rPr lang="tr-TR" sz="2400" dirty="0">
                <a:solidFill>
                  <a:srgbClr val="0000FF"/>
                </a:solidFill>
              </a:rPr>
              <a:t>Personel sınıfının </a:t>
            </a:r>
            <a:r>
              <a:rPr lang="tr-TR" sz="2400" dirty="0" smtClean="0">
                <a:solidFill>
                  <a:srgbClr val="0000FF"/>
                </a:solidFill>
              </a:rPr>
              <a:t>üstsubay </a:t>
            </a:r>
            <a:r>
              <a:rPr lang="tr-TR" sz="2400" dirty="0">
                <a:solidFill>
                  <a:srgbClr val="0000FF"/>
                </a:solidFill>
              </a:rPr>
              <a:t>sütununa göre</a:t>
            </a:r>
            <a:r>
              <a:rPr lang="tr-TR" sz="2400" dirty="0" smtClean="0"/>
              <a:t>,</a:t>
            </a:r>
          </a:p>
          <a:p>
            <a:pPr marL="938213" lvl="2" indent="-452438" algn="just" defTabSz="179388">
              <a:spcAft>
                <a:spcPts val="1200"/>
              </a:spcAft>
              <a:buFont typeface="Arial" pitchFamily="34" charset="0"/>
              <a:buChar char="•"/>
              <a:defRPr/>
            </a:pPr>
            <a:r>
              <a:rPr lang="tr-TR" sz="2400" dirty="0" smtClean="0">
                <a:solidFill>
                  <a:srgbClr val="FF0000"/>
                </a:solidFill>
              </a:rPr>
              <a:t>Beden </a:t>
            </a:r>
            <a:r>
              <a:rPr lang="tr-TR" sz="2400" dirty="0">
                <a:solidFill>
                  <a:srgbClr val="FF0000"/>
                </a:solidFill>
              </a:rPr>
              <a:t>ağırlıklı işlerde </a:t>
            </a:r>
            <a:r>
              <a:rPr lang="tr-TR" sz="2400" dirty="0"/>
              <a:t>görev yapacaksa aynı Çizelgenin </a:t>
            </a:r>
            <a:r>
              <a:rPr lang="tr-TR" sz="2400" dirty="0">
                <a:solidFill>
                  <a:srgbClr val="0000FF"/>
                </a:solidFill>
              </a:rPr>
              <a:t>Bakım sınıfının </a:t>
            </a:r>
            <a:r>
              <a:rPr lang="tr-TR" sz="2400" dirty="0" smtClean="0">
                <a:solidFill>
                  <a:srgbClr val="0000FF"/>
                </a:solidFill>
              </a:rPr>
              <a:t>teknisyen </a:t>
            </a:r>
            <a:r>
              <a:rPr lang="tr-TR" sz="2400" dirty="0">
                <a:solidFill>
                  <a:srgbClr val="0000FF"/>
                </a:solidFill>
              </a:rPr>
              <a:t>branşının “KD.ÜÇVŞ/KD.BÇVŞ.” sütununa göre </a:t>
            </a:r>
            <a:r>
              <a:rPr lang="tr-TR" sz="2400" dirty="0"/>
              <a:t>işlem yapılır.</a:t>
            </a:r>
          </a:p>
          <a:p>
            <a:pPr marL="538163" lvl="1" indent="-452438" algn="just" defTabSz="179388">
              <a:spcAft>
                <a:spcPts val="1200"/>
              </a:spcAft>
              <a:buFont typeface="Arial" pitchFamily="34" charset="0"/>
              <a:buChar char="•"/>
              <a:defRPr/>
            </a:pPr>
            <a:endParaRPr lang="tr-TR" sz="2400" dirty="0" smtClean="0">
              <a:solidFill>
                <a:schemeClr val="tx1"/>
              </a:solidFill>
            </a:endParaRPr>
          </a:p>
        </p:txBody>
      </p:sp>
    </p:spTree>
    <p:extLst>
      <p:ext uri="{BB962C8B-B14F-4D97-AF65-F5344CB8AC3E}">
        <p14:creationId xmlns:p14="http://schemas.microsoft.com/office/powerpoint/2010/main" val="21531386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left)">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smtClean="0">
                <a:solidFill>
                  <a:srgbClr val="0000FF"/>
                </a:solidFill>
              </a:rPr>
              <a:t>«Çeşitli ve Son Hükümler»</a:t>
            </a:r>
            <a:endParaRPr lang="tr-TR" altLang="tr-TR" sz="2400" kern="0" dirty="0" smtClean="0">
              <a:solidFill>
                <a:srgbClr val="FF0000"/>
              </a:solidFill>
            </a:endParaRPr>
          </a:p>
        </p:txBody>
      </p:sp>
      <p:sp>
        <p:nvSpPr>
          <p:cNvPr id="6" name="Dikdörtgen 5"/>
          <p:cNvSpPr>
            <a:spLocks noChangeArrowheads="1"/>
          </p:cNvSpPr>
          <p:nvPr/>
        </p:nvSpPr>
        <p:spPr bwMode="auto">
          <a:xfrm>
            <a:off x="57012" y="1251912"/>
            <a:ext cx="8979484" cy="4832092"/>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538163" lvl="1" indent="-452438" algn="just" defTabSz="179388">
              <a:spcAft>
                <a:spcPts val="1200"/>
              </a:spcAft>
              <a:buFont typeface="Arial" pitchFamily="34" charset="0"/>
              <a:buChar char="•"/>
              <a:defRPr/>
            </a:pPr>
            <a:r>
              <a:rPr lang="tr-TR" sz="2400" dirty="0"/>
              <a:t>Rapor kararlarına yapılacak </a:t>
            </a:r>
            <a:r>
              <a:rPr lang="tr-TR" sz="2400" dirty="0">
                <a:solidFill>
                  <a:srgbClr val="0000FF"/>
                </a:solidFill>
              </a:rPr>
              <a:t>itirazlar ile ihbar ve kontrol muayeneleri</a:t>
            </a:r>
            <a:r>
              <a:rPr lang="tr-TR" sz="2400" dirty="0"/>
              <a:t>ne ilişkin </a:t>
            </a:r>
            <a:r>
              <a:rPr lang="tr-TR" sz="2400" dirty="0" smtClean="0"/>
              <a:t>işlemler, </a:t>
            </a:r>
            <a:r>
              <a:rPr lang="tr-TR" sz="2400" dirty="0" smtClean="0">
                <a:solidFill>
                  <a:srgbClr val="FF0000"/>
                </a:solidFill>
              </a:rPr>
              <a:t>Yataklı </a:t>
            </a:r>
            <a:r>
              <a:rPr lang="tr-TR" sz="2400" dirty="0">
                <a:solidFill>
                  <a:srgbClr val="FF0000"/>
                </a:solidFill>
              </a:rPr>
              <a:t>Tedavi Kurumları İşletme Yönetmeliği</a:t>
            </a:r>
            <a:r>
              <a:rPr lang="tr-TR" sz="2400" dirty="0"/>
              <a:t> hükümlerine göre yürütülür</a:t>
            </a:r>
            <a:r>
              <a:rPr lang="tr-TR" sz="2400" dirty="0" smtClean="0"/>
              <a:t>.</a:t>
            </a:r>
          </a:p>
          <a:p>
            <a:pPr marL="538163" lvl="1" indent="-452438" algn="just" defTabSz="179388">
              <a:spcAft>
                <a:spcPts val="1200"/>
              </a:spcAft>
              <a:buFont typeface="Arial" pitchFamily="34" charset="0"/>
              <a:buChar char="•"/>
              <a:defRPr/>
            </a:pPr>
            <a:r>
              <a:rPr lang="tr-TR" sz="2400" dirty="0" smtClean="0"/>
              <a:t>Sağlık </a:t>
            </a:r>
            <a:r>
              <a:rPr lang="tr-TR" sz="2400" dirty="0"/>
              <a:t>kurulu raporu vermeye yetkili sağlık </a:t>
            </a:r>
            <a:r>
              <a:rPr lang="tr-TR" sz="2400" dirty="0" smtClean="0"/>
              <a:t>kuruluşlarınca </a:t>
            </a:r>
            <a:r>
              <a:rPr lang="tr-TR" sz="2400" dirty="0"/>
              <a:t>verilen </a:t>
            </a:r>
            <a:r>
              <a:rPr lang="tr-TR" sz="2400" dirty="0" smtClean="0"/>
              <a:t>raporlara, </a:t>
            </a:r>
            <a:r>
              <a:rPr lang="tr-TR" sz="2400" dirty="0">
                <a:solidFill>
                  <a:srgbClr val="0000FF"/>
                </a:solidFill>
              </a:rPr>
              <a:t>tebliğ tarihinden itibaren otuz gün içinde</a:t>
            </a:r>
            <a:r>
              <a:rPr lang="tr-TR" sz="2400" dirty="0"/>
              <a:t>, bu kuruluşlarca temin sürecinde bulunan </a:t>
            </a:r>
            <a:r>
              <a:rPr lang="tr-TR" sz="2400" dirty="0">
                <a:solidFill>
                  <a:srgbClr val="FF0000"/>
                </a:solidFill>
              </a:rPr>
              <a:t>adaylar</a:t>
            </a:r>
            <a:r>
              <a:rPr lang="tr-TR" sz="2400" dirty="0"/>
              <a:t>a ilişkin verilen raporlara ise tebliğ tarihinden itibaren </a:t>
            </a:r>
            <a:r>
              <a:rPr lang="tr-TR" sz="2400" dirty="0">
                <a:solidFill>
                  <a:srgbClr val="FF0000"/>
                </a:solidFill>
              </a:rPr>
              <a:t>üç işgünü içinde </a:t>
            </a:r>
            <a:r>
              <a:rPr lang="tr-TR" sz="2400" dirty="0"/>
              <a:t>itiraz edilebilir</a:t>
            </a:r>
            <a:r>
              <a:rPr lang="tr-TR" sz="2400" dirty="0" smtClean="0"/>
              <a:t>.</a:t>
            </a:r>
          </a:p>
          <a:p>
            <a:pPr marL="538163" lvl="1" indent="-452438" algn="just" defTabSz="179388">
              <a:spcAft>
                <a:spcPts val="1200"/>
              </a:spcAft>
              <a:buFont typeface="Arial" pitchFamily="34" charset="0"/>
              <a:buChar char="•"/>
              <a:defRPr/>
            </a:pPr>
            <a:r>
              <a:rPr lang="tr-TR" sz="2400" dirty="0">
                <a:solidFill>
                  <a:schemeClr val="tx1"/>
                </a:solidFill>
              </a:rPr>
              <a:t>Hastalıklar Listesinde </a:t>
            </a:r>
            <a:r>
              <a:rPr lang="tr-TR" sz="2400" dirty="0">
                <a:solidFill>
                  <a:srgbClr val="FF0000"/>
                </a:solidFill>
              </a:rPr>
              <a:t>karşılığı bulunmayan vakalar</a:t>
            </a:r>
            <a:r>
              <a:rPr lang="tr-TR" sz="2400" dirty="0">
                <a:solidFill>
                  <a:schemeClr val="tx1"/>
                </a:solidFill>
              </a:rPr>
              <a:t>a ilişkin olarak </a:t>
            </a:r>
            <a:r>
              <a:rPr lang="tr-TR" sz="2400" dirty="0" smtClean="0">
                <a:solidFill>
                  <a:schemeClr val="tx1"/>
                </a:solidFill>
              </a:rPr>
              <a:t>kararlar, Sağlık </a:t>
            </a:r>
            <a:r>
              <a:rPr lang="tr-TR" sz="2400" dirty="0">
                <a:solidFill>
                  <a:schemeClr val="tx1"/>
                </a:solidFill>
              </a:rPr>
              <a:t>Bakanlığınca yetkilendirilen hastaneler </a:t>
            </a:r>
            <a:r>
              <a:rPr lang="tr-TR" sz="2400" dirty="0" smtClean="0">
                <a:solidFill>
                  <a:schemeClr val="tx1"/>
                </a:solidFill>
              </a:rPr>
              <a:t>bünyesinde </a:t>
            </a:r>
            <a:r>
              <a:rPr lang="tr-TR" sz="2400" dirty="0">
                <a:solidFill>
                  <a:schemeClr val="tx1"/>
                </a:solidFill>
              </a:rPr>
              <a:t>oluşturulan </a:t>
            </a:r>
            <a:r>
              <a:rPr lang="tr-TR" sz="2400" dirty="0" smtClean="0">
                <a:solidFill>
                  <a:srgbClr val="0000FF"/>
                </a:solidFill>
              </a:rPr>
              <a:t>komisyon</a:t>
            </a:r>
            <a:r>
              <a:rPr lang="tr-TR" sz="2400" dirty="0" smtClean="0">
                <a:solidFill>
                  <a:schemeClr val="tx1"/>
                </a:solidFill>
              </a:rPr>
              <a:t>ca verilir ve  bu komisyonlar tarafından </a:t>
            </a:r>
            <a:r>
              <a:rPr lang="tr-TR" sz="2400" dirty="0">
                <a:solidFill>
                  <a:schemeClr val="tx1"/>
                </a:solidFill>
              </a:rPr>
              <a:t>verilen kararlar kesindir. </a:t>
            </a:r>
            <a:endParaRPr lang="tr-TR" sz="2400" dirty="0" smtClean="0">
              <a:solidFill>
                <a:schemeClr val="tx1"/>
              </a:solidFill>
            </a:endParaRPr>
          </a:p>
        </p:txBody>
      </p:sp>
    </p:spTree>
    <p:extLst>
      <p:ext uri="{BB962C8B-B14F-4D97-AF65-F5344CB8AC3E}">
        <p14:creationId xmlns:p14="http://schemas.microsoft.com/office/powerpoint/2010/main" val="2639859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400" dirty="0" smtClean="0">
                <a:solidFill>
                  <a:srgbClr val="0000FF"/>
                </a:solidFill>
              </a:rPr>
              <a:t>«Çeşitli ve Son Hükümler»</a:t>
            </a:r>
            <a:endParaRPr lang="tr-TR" altLang="tr-TR" sz="2400" kern="0" dirty="0" smtClean="0">
              <a:solidFill>
                <a:srgbClr val="FF0000"/>
              </a:solidFill>
            </a:endParaRPr>
          </a:p>
        </p:txBody>
      </p:sp>
      <p:sp>
        <p:nvSpPr>
          <p:cNvPr id="6" name="Dikdörtgen 5"/>
          <p:cNvSpPr>
            <a:spLocks noChangeArrowheads="1"/>
          </p:cNvSpPr>
          <p:nvPr/>
        </p:nvSpPr>
        <p:spPr bwMode="auto">
          <a:xfrm>
            <a:off x="57012" y="1251912"/>
            <a:ext cx="8979484" cy="3724096"/>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538163" lvl="1" indent="-452438" algn="just" defTabSz="179388">
              <a:spcAft>
                <a:spcPts val="1200"/>
              </a:spcAft>
              <a:buFont typeface="Arial" pitchFamily="34" charset="0"/>
              <a:buChar char="•"/>
              <a:defRPr/>
            </a:pPr>
            <a:r>
              <a:rPr lang="tr-TR" sz="2400" dirty="0" smtClean="0"/>
              <a:t>Sağlık </a:t>
            </a:r>
            <a:r>
              <a:rPr lang="tr-TR" sz="2400" dirty="0"/>
              <a:t>kurulu raporları, düzenleyen hastanelerin </a:t>
            </a:r>
            <a:r>
              <a:rPr lang="tr-TR" sz="2400" dirty="0">
                <a:solidFill>
                  <a:srgbClr val="FF0000"/>
                </a:solidFill>
              </a:rPr>
              <a:t>baştabiplikleri tarafından onaylanır. </a:t>
            </a:r>
            <a:r>
              <a:rPr lang="tr-TR" sz="2400" dirty="0"/>
              <a:t>Baştabipliklerce onaylanan </a:t>
            </a:r>
            <a:r>
              <a:rPr lang="tr-TR" sz="2400" dirty="0" smtClean="0"/>
              <a:t>raporlar kesinlik </a:t>
            </a:r>
            <a:r>
              <a:rPr lang="tr-TR" sz="2400" dirty="0"/>
              <a:t>kazanır</a:t>
            </a:r>
            <a:r>
              <a:rPr lang="tr-TR" sz="2400" dirty="0" smtClean="0"/>
              <a:t>.</a:t>
            </a:r>
          </a:p>
          <a:p>
            <a:pPr marL="538163" lvl="1" indent="-452438" algn="just" defTabSz="179388">
              <a:spcAft>
                <a:spcPts val="1200"/>
              </a:spcAft>
              <a:buFont typeface="Arial" pitchFamily="34" charset="0"/>
              <a:buChar char="•"/>
              <a:defRPr/>
            </a:pPr>
            <a:r>
              <a:rPr lang="tr-TR" sz="2400" dirty="0">
                <a:solidFill>
                  <a:srgbClr val="0000FF"/>
                </a:solidFill>
              </a:rPr>
              <a:t>Ancak, </a:t>
            </a:r>
            <a:endParaRPr lang="tr-TR" sz="2400" dirty="0" smtClean="0">
              <a:solidFill>
                <a:srgbClr val="0000FF"/>
              </a:solidFill>
            </a:endParaRPr>
          </a:p>
          <a:p>
            <a:pPr marL="938213" lvl="2" indent="-452438" algn="just" defTabSz="179388">
              <a:spcAft>
                <a:spcPts val="1200"/>
              </a:spcAft>
              <a:buFont typeface="Arial" pitchFamily="34" charset="0"/>
              <a:buChar char="•"/>
              <a:defRPr/>
            </a:pPr>
            <a:r>
              <a:rPr lang="tr-TR" sz="2400" dirty="0" smtClean="0">
                <a:solidFill>
                  <a:schemeClr val="tx1"/>
                </a:solidFill>
              </a:rPr>
              <a:t>Hastane </a:t>
            </a:r>
            <a:r>
              <a:rPr lang="tr-TR" sz="2400" dirty="0">
                <a:solidFill>
                  <a:schemeClr val="tx1"/>
                </a:solidFill>
              </a:rPr>
              <a:t>sağlık kurulları ile askerlik şubesi geçici sağlık kurulları tarafından, yoklama ve sevk dönemi ile silâhaltındaki yükümlüler hakkında düzenlenen </a:t>
            </a:r>
            <a:r>
              <a:rPr lang="tr-TR" sz="2400" dirty="0">
                <a:solidFill>
                  <a:srgbClr val="FF0000"/>
                </a:solidFill>
              </a:rPr>
              <a:t>“Askerliğe Elverişli Değildir” </a:t>
            </a:r>
            <a:r>
              <a:rPr lang="tr-TR" sz="2400" dirty="0">
                <a:solidFill>
                  <a:schemeClr val="tx1"/>
                </a:solidFill>
              </a:rPr>
              <a:t>kararlı raporlar, </a:t>
            </a:r>
            <a:r>
              <a:rPr lang="tr-TR" sz="2400" dirty="0" smtClean="0">
                <a:solidFill>
                  <a:schemeClr val="tx1"/>
                </a:solidFill>
              </a:rPr>
              <a:t>MSB’nin </a:t>
            </a:r>
            <a:r>
              <a:rPr lang="tr-TR" sz="2400" dirty="0">
                <a:solidFill>
                  <a:schemeClr val="tx1"/>
                </a:solidFill>
              </a:rPr>
              <a:t>onayını müteakip </a:t>
            </a:r>
            <a:r>
              <a:rPr lang="tr-TR" sz="2400" dirty="0" smtClean="0">
                <a:solidFill>
                  <a:schemeClr val="tx1"/>
                </a:solidFill>
              </a:rPr>
              <a:t>kesinleşir.</a:t>
            </a:r>
          </a:p>
        </p:txBody>
      </p:sp>
    </p:spTree>
    <p:extLst>
      <p:ext uri="{BB962C8B-B14F-4D97-AF65-F5344CB8AC3E}">
        <p14:creationId xmlns:p14="http://schemas.microsoft.com/office/powerpoint/2010/main" val="8759071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p>
          <a:p>
            <a:pPr algn="ctr" eaLnBrk="0" fontAlgn="base" hangingPunct="0">
              <a:spcBef>
                <a:spcPct val="0"/>
              </a:spcBef>
              <a:spcAft>
                <a:spcPct val="0"/>
              </a:spcAft>
              <a:defRPr/>
            </a:pPr>
            <a:r>
              <a:rPr lang="tr-TR" altLang="tr-TR" sz="2800" dirty="0" smtClean="0">
                <a:solidFill>
                  <a:srgbClr val="0000FF"/>
                </a:solidFill>
              </a:rPr>
              <a:t>«Çeşitli ve Son Hükümler»</a:t>
            </a:r>
            <a:endParaRPr lang="tr-TR" altLang="tr-TR" sz="2800" kern="0" dirty="0" smtClean="0">
              <a:solidFill>
                <a:srgbClr val="FF0000"/>
              </a:solidFill>
            </a:endParaRPr>
          </a:p>
        </p:txBody>
      </p:sp>
      <p:sp>
        <p:nvSpPr>
          <p:cNvPr id="6" name="Dikdörtgen 5"/>
          <p:cNvSpPr>
            <a:spLocks noChangeArrowheads="1"/>
          </p:cNvSpPr>
          <p:nvPr/>
        </p:nvSpPr>
        <p:spPr bwMode="auto">
          <a:xfrm>
            <a:off x="251520" y="1840756"/>
            <a:ext cx="8568952" cy="2308324"/>
          </a:xfrm>
          <a:prstGeom prst="rect">
            <a:avLst/>
          </a:prstGeom>
          <a:noFill/>
          <a:ln>
            <a:noFill/>
          </a:ln>
          <a:extLst/>
        </p:spPr>
        <p:txBody>
          <a:bodyPr wrap="square">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marL="447675" lvl="2" indent="-447675" algn="just" defTabSz="179388">
              <a:spcAft>
                <a:spcPts val="1200"/>
              </a:spcAft>
              <a:buFont typeface="Arial" pitchFamily="34" charset="0"/>
              <a:buChar char="•"/>
              <a:defRPr/>
            </a:pPr>
            <a:r>
              <a:rPr lang="tr-TR" sz="2400" dirty="0" smtClean="0"/>
              <a:t>Personel </a:t>
            </a:r>
            <a:r>
              <a:rPr lang="tr-TR" sz="2400" dirty="0"/>
              <a:t>hakkında verilen </a:t>
            </a:r>
            <a:r>
              <a:rPr lang="tr-TR" sz="2400" dirty="0">
                <a:solidFill>
                  <a:srgbClr val="FF0000"/>
                </a:solidFill>
              </a:rPr>
              <a:t>“…’da Görev Yapamaz”, “Sınıfı/Branşı Görevini </a:t>
            </a:r>
            <a:r>
              <a:rPr lang="tr-TR" sz="2400" dirty="0" smtClean="0">
                <a:solidFill>
                  <a:srgbClr val="FF0000"/>
                </a:solidFill>
              </a:rPr>
              <a:t>Yapamaz</a:t>
            </a:r>
            <a:r>
              <a:rPr lang="tr-TR" sz="2400" dirty="0">
                <a:solidFill>
                  <a:srgbClr val="FF0000"/>
                </a:solidFill>
              </a:rPr>
              <a:t>” ile “Öğrenciliğe Devam Edemez” kararlı raporlar, </a:t>
            </a:r>
            <a:r>
              <a:rPr lang="tr-TR" sz="2400" dirty="0" smtClean="0"/>
              <a:t>MSB, </a:t>
            </a:r>
            <a:r>
              <a:rPr lang="tr-TR" sz="2400" dirty="0" err="1" smtClean="0"/>
              <a:t>J.Gn.K.lığı</a:t>
            </a:r>
            <a:r>
              <a:rPr lang="tr-TR" sz="2400" dirty="0" smtClean="0"/>
              <a:t> ve S.G.K. tarafından </a:t>
            </a:r>
            <a:r>
              <a:rPr lang="tr-TR" sz="2400" dirty="0"/>
              <a:t>bu Yönetmeliğe uygunluk </a:t>
            </a:r>
            <a:r>
              <a:rPr lang="tr-TR" sz="2400" dirty="0" smtClean="0"/>
              <a:t>açısından </a:t>
            </a:r>
            <a:r>
              <a:rPr lang="tr-TR" sz="2400" dirty="0"/>
              <a:t>incelenir. Bu inceleme sonuçlanmadan raporlar kesinlik kazanmaz</a:t>
            </a:r>
            <a:r>
              <a:rPr lang="tr-TR" sz="2400" dirty="0" smtClean="0"/>
              <a:t>.</a:t>
            </a:r>
            <a:endParaRPr lang="tr-TR" sz="2400" dirty="0" smtClean="0">
              <a:solidFill>
                <a:schemeClr val="tx1"/>
              </a:solidFill>
            </a:endParaRPr>
          </a:p>
        </p:txBody>
      </p:sp>
    </p:spTree>
    <p:extLst>
      <p:ext uri="{BB962C8B-B14F-4D97-AF65-F5344CB8AC3E}">
        <p14:creationId xmlns:p14="http://schemas.microsoft.com/office/powerpoint/2010/main" val="7684637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Muayene Yönergesi</a:t>
            </a:r>
          </a:p>
          <a:p>
            <a:pPr algn="ctr" eaLnBrk="0" fontAlgn="base" hangingPunct="0">
              <a:spcBef>
                <a:spcPct val="0"/>
              </a:spcBef>
              <a:spcAft>
                <a:spcPct val="0"/>
              </a:spcAft>
              <a:defRPr/>
            </a:pPr>
            <a:r>
              <a:rPr lang="tr-TR" altLang="tr-TR" sz="2400" dirty="0" smtClean="0">
                <a:solidFill>
                  <a:srgbClr val="0000FF"/>
                </a:solidFill>
              </a:rPr>
              <a:t>« Amaç  »</a:t>
            </a:r>
            <a:endParaRPr lang="tr-TR" altLang="tr-TR" sz="2400" kern="0" dirty="0" smtClean="0">
              <a:solidFill>
                <a:srgbClr val="FF0000"/>
              </a:solidFill>
            </a:endParaRPr>
          </a:p>
        </p:txBody>
      </p:sp>
      <p:sp>
        <p:nvSpPr>
          <p:cNvPr id="2" name="Dikdörtgen 1"/>
          <p:cNvSpPr/>
          <p:nvPr/>
        </p:nvSpPr>
        <p:spPr>
          <a:xfrm>
            <a:off x="251520" y="1615440"/>
            <a:ext cx="8568952" cy="2677656"/>
          </a:xfrm>
          <a:prstGeom prst="rect">
            <a:avLst/>
          </a:prstGeom>
        </p:spPr>
        <p:txBody>
          <a:bodyPr wrap="square">
            <a:spAutoFit/>
          </a:bodyPr>
          <a:lstStyle/>
          <a:p>
            <a:pPr algn="just">
              <a:tabLst>
                <a:tab pos="355600" algn="l"/>
              </a:tabLst>
            </a:pPr>
            <a:r>
              <a:rPr lang="tr-TR" sz="2400" b="1" dirty="0" smtClean="0"/>
              <a:t>*	TSK, </a:t>
            </a:r>
            <a:r>
              <a:rPr lang="tr-TR" sz="2400" b="1" dirty="0" err="1" smtClean="0"/>
              <a:t>J.Gn.K.lığı</a:t>
            </a:r>
            <a:r>
              <a:rPr lang="tr-TR" sz="2400" b="1" dirty="0" smtClean="0"/>
              <a:t> ve S.G.K. </a:t>
            </a:r>
            <a:r>
              <a:rPr lang="tr-TR" sz="2400" b="1" dirty="0"/>
              <a:t>personeli ve aileleri, öğrenci, askerî ve sivil personel adayları, askerlik görevi ile yükümlü vatandaşlara yapılacak sağlık işlemlerini ve TSK, </a:t>
            </a:r>
            <a:r>
              <a:rPr lang="tr-TR" sz="2400" b="1" dirty="0" err="1"/>
              <a:t>J.Gn.K.lığı</a:t>
            </a:r>
            <a:r>
              <a:rPr lang="tr-TR" sz="2400" b="1" dirty="0"/>
              <a:t> ve </a:t>
            </a:r>
            <a:r>
              <a:rPr lang="tr-TR" sz="2400" b="1" dirty="0" err="1"/>
              <a:t>S.G.K.lığı</a:t>
            </a:r>
            <a:r>
              <a:rPr lang="tr-TR" sz="2400" b="1" dirty="0"/>
              <a:t> personeline </a:t>
            </a:r>
            <a:r>
              <a:rPr lang="tr-TR" sz="2400" b="1" dirty="0">
                <a:solidFill>
                  <a:srgbClr val="FF0000"/>
                </a:solidFill>
              </a:rPr>
              <a:t>yurt içi ve dışında kamu ve özel sağlık hizmet sunucularında uygulanacak her türlü sağlık işlemlerine ilişkin usul ve </a:t>
            </a:r>
            <a:r>
              <a:rPr lang="tr-TR" sz="2400" b="1" dirty="0" smtClean="0">
                <a:solidFill>
                  <a:srgbClr val="FF0000"/>
                </a:solidFill>
              </a:rPr>
              <a:t>esasları</a:t>
            </a:r>
            <a:r>
              <a:rPr lang="tr-TR" sz="2400" b="1" dirty="0" smtClean="0"/>
              <a:t> belirleyen bir mevzuattır.</a:t>
            </a:r>
            <a:endParaRPr lang="tr-TR" sz="2400" b="1" dirty="0"/>
          </a:p>
        </p:txBody>
      </p:sp>
    </p:spTree>
    <p:extLst>
      <p:ext uri="{BB962C8B-B14F-4D97-AF65-F5344CB8AC3E}">
        <p14:creationId xmlns:p14="http://schemas.microsoft.com/office/powerpoint/2010/main" val="368526351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Muayene Yönergesi</a:t>
            </a:r>
          </a:p>
          <a:p>
            <a:pPr algn="ctr" eaLnBrk="0" fontAlgn="base" hangingPunct="0">
              <a:spcBef>
                <a:spcPct val="0"/>
              </a:spcBef>
              <a:spcAft>
                <a:spcPct val="0"/>
              </a:spcAft>
              <a:defRPr/>
            </a:pPr>
            <a:r>
              <a:rPr lang="tr-TR" altLang="tr-TR" sz="2400" dirty="0" smtClean="0">
                <a:solidFill>
                  <a:srgbClr val="0000FF"/>
                </a:solidFill>
              </a:rPr>
              <a:t>« Kapsam  »</a:t>
            </a:r>
            <a:endParaRPr lang="tr-TR" altLang="tr-TR" sz="2400" kern="0" dirty="0" smtClean="0">
              <a:solidFill>
                <a:srgbClr val="FF0000"/>
              </a:solidFill>
            </a:endParaRPr>
          </a:p>
        </p:txBody>
      </p:sp>
      <p:sp>
        <p:nvSpPr>
          <p:cNvPr id="2" name="Dikdörtgen 1"/>
          <p:cNvSpPr/>
          <p:nvPr/>
        </p:nvSpPr>
        <p:spPr>
          <a:xfrm>
            <a:off x="251520" y="1432515"/>
            <a:ext cx="8568952" cy="3508653"/>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400" b="1" dirty="0" smtClean="0"/>
              <a:t>Genel Esaslar,</a:t>
            </a:r>
          </a:p>
          <a:p>
            <a:pPr marL="342900" indent="-342900" algn="just">
              <a:spcAft>
                <a:spcPts val="1200"/>
              </a:spcAft>
              <a:buFont typeface="Arial" pitchFamily="34" charset="0"/>
              <a:buChar char="•"/>
              <a:tabLst>
                <a:tab pos="355600" algn="l"/>
              </a:tabLst>
            </a:pPr>
            <a:r>
              <a:rPr lang="tr-TR" sz="2400" b="1" dirty="0" smtClean="0"/>
              <a:t>Sağlık Kurulu Faaliyetleri Usul ve Esasları</a:t>
            </a:r>
          </a:p>
          <a:p>
            <a:pPr marL="342900" indent="-342900" algn="just">
              <a:spcAft>
                <a:spcPts val="1200"/>
              </a:spcAft>
              <a:buFont typeface="Arial" pitchFamily="34" charset="0"/>
              <a:buChar char="•"/>
              <a:tabLst>
                <a:tab pos="355600" algn="l"/>
              </a:tabLst>
            </a:pPr>
            <a:r>
              <a:rPr lang="tr-TR" sz="2400" b="1" dirty="0" smtClean="0"/>
              <a:t>Raporların Onay Makamları, İtiraz, İhbar ve Kontrol Muayene Esasları,</a:t>
            </a:r>
          </a:p>
          <a:p>
            <a:pPr marL="342900" indent="-342900" algn="just">
              <a:spcAft>
                <a:spcPts val="1200"/>
              </a:spcAft>
              <a:buFont typeface="Arial" pitchFamily="34" charset="0"/>
              <a:buChar char="•"/>
              <a:tabLst>
                <a:tab pos="355600" algn="l"/>
              </a:tabLst>
            </a:pPr>
            <a:r>
              <a:rPr lang="tr-TR" sz="2400" b="1" dirty="0" smtClean="0"/>
              <a:t>Periyodik Muayene, Komando, Paraşütçü, Denizaltıcı, Dalgıç, </a:t>
            </a:r>
            <a:r>
              <a:rPr lang="tr-TR" sz="2400" b="1" dirty="0" err="1" smtClean="0"/>
              <a:t>Kurbaağadam</a:t>
            </a:r>
            <a:r>
              <a:rPr lang="tr-TR" sz="2400" b="1" dirty="0" smtClean="0"/>
              <a:t> ve Kurtarma Yüzücüsü Muayenesi, Atamaya Esas ve Spordan Muafiyet Raporları,</a:t>
            </a:r>
          </a:p>
        </p:txBody>
      </p:sp>
    </p:spTree>
    <p:extLst>
      <p:ext uri="{BB962C8B-B14F-4D97-AF65-F5344CB8AC3E}">
        <p14:creationId xmlns:p14="http://schemas.microsoft.com/office/powerpoint/2010/main" val="2401003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Muayene Yönergesi</a:t>
            </a:r>
          </a:p>
          <a:p>
            <a:pPr algn="ctr" eaLnBrk="0" fontAlgn="base" hangingPunct="0">
              <a:spcBef>
                <a:spcPct val="0"/>
              </a:spcBef>
              <a:spcAft>
                <a:spcPct val="0"/>
              </a:spcAft>
              <a:defRPr/>
            </a:pPr>
            <a:r>
              <a:rPr lang="tr-TR" altLang="tr-TR" sz="2400" dirty="0" smtClean="0">
                <a:solidFill>
                  <a:srgbClr val="0000FF"/>
                </a:solidFill>
              </a:rPr>
              <a:t>« Kapsam »</a:t>
            </a:r>
            <a:endParaRPr lang="tr-TR" altLang="tr-TR" sz="2400" kern="0" dirty="0" smtClean="0">
              <a:solidFill>
                <a:srgbClr val="FF0000"/>
              </a:solidFill>
            </a:endParaRPr>
          </a:p>
        </p:txBody>
      </p:sp>
      <p:sp>
        <p:nvSpPr>
          <p:cNvPr id="2" name="Dikdörtgen 1"/>
          <p:cNvSpPr/>
          <p:nvPr/>
        </p:nvSpPr>
        <p:spPr>
          <a:xfrm>
            <a:off x="251520" y="1965027"/>
            <a:ext cx="8568952" cy="2616101"/>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400" b="1" dirty="0" smtClean="0"/>
              <a:t>Personel Temin Faaliyetleri ve Sözleşme Yenileme Muayeneleri,</a:t>
            </a:r>
          </a:p>
          <a:p>
            <a:pPr marL="342900" indent="-342900" algn="just">
              <a:spcAft>
                <a:spcPts val="1200"/>
              </a:spcAft>
              <a:buFont typeface="Arial" pitchFamily="34" charset="0"/>
              <a:buChar char="•"/>
              <a:tabLst>
                <a:tab pos="355600" algn="l"/>
              </a:tabLst>
            </a:pPr>
            <a:r>
              <a:rPr lang="tr-TR" sz="2400" b="1" dirty="0" smtClean="0"/>
              <a:t>TSK, </a:t>
            </a:r>
            <a:r>
              <a:rPr lang="tr-TR" sz="2400" b="1" dirty="0" err="1" smtClean="0"/>
              <a:t>J.Gn.K.lığı</a:t>
            </a:r>
            <a:r>
              <a:rPr lang="tr-TR" sz="2400" b="1" dirty="0" smtClean="0"/>
              <a:t> ve </a:t>
            </a:r>
            <a:r>
              <a:rPr lang="tr-TR" sz="2400" b="1" dirty="0" err="1" smtClean="0"/>
              <a:t>S.G.K.lığı</a:t>
            </a:r>
            <a:r>
              <a:rPr lang="tr-TR" sz="2400" b="1" dirty="0" smtClean="0"/>
              <a:t> Personelinin Sevk, Sıhhi İzin, İstirahat ve Hava Değişimi Usul ve Esasları,</a:t>
            </a:r>
          </a:p>
          <a:p>
            <a:pPr marL="342900" indent="-342900" algn="just">
              <a:spcAft>
                <a:spcPts val="1200"/>
              </a:spcAft>
              <a:buFont typeface="Arial" pitchFamily="34" charset="0"/>
              <a:buChar char="•"/>
              <a:tabLst>
                <a:tab pos="355600" algn="l"/>
              </a:tabLst>
            </a:pPr>
            <a:r>
              <a:rPr lang="tr-TR" sz="2400" b="1" dirty="0" smtClean="0"/>
              <a:t>TSK Uçucu Personelinin, Uçucu Adaylarının, Havacılık Faaliyetlerinde Görev Alacakların Sağlık Muayeneleri,</a:t>
            </a:r>
            <a:endParaRPr lang="tr-TR" sz="2400" b="1" dirty="0"/>
          </a:p>
        </p:txBody>
      </p:sp>
    </p:spTree>
    <p:extLst>
      <p:ext uri="{BB962C8B-B14F-4D97-AF65-F5344CB8AC3E}">
        <p14:creationId xmlns:p14="http://schemas.microsoft.com/office/powerpoint/2010/main" val="135427706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Muayene Yönergesi</a:t>
            </a:r>
          </a:p>
          <a:p>
            <a:pPr algn="ctr" eaLnBrk="0" fontAlgn="base" hangingPunct="0">
              <a:spcBef>
                <a:spcPct val="0"/>
              </a:spcBef>
              <a:spcAft>
                <a:spcPct val="0"/>
              </a:spcAft>
              <a:defRPr/>
            </a:pPr>
            <a:r>
              <a:rPr lang="tr-TR" altLang="tr-TR" sz="2800" dirty="0" smtClean="0">
                <a:solidFill>
                  <a:srgbClr val="0000FF"/>
                </a:solidFill>
              </a:rPr>
              <a:t>« Kapsam »</a:t>
            </a:r>
            <a:endParaRPr lang="tr-TR" altLang="tr-TR" sz="2800" kern="0" dirty="0" smtClean="0">
              <a:solidFill>
                <a:srgbClr val="FF0000"/>
              </a:solidFill>
            </a:endParaRPr>
          </a:p>
        </p:txBody>
      </p:sp>
      <p:sp>
        <p:nvSpPr>
          <p:cNvPr id="2" name="Dikdörtgen 1"/>
          <p:cNvSpPr/>
          <p:nvPr/>
        </p:nvSpPr>
        <p:spPr>
          <a:xfrm>
            <a:off x="251520" y="1414512"/>
            <a:ext cx="8568952" cy="4462760"/>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400" b="1" dirty="0" err="1" smtClean="0"/>
              <a:t>Hidrazin</a:t>
            </a:r>
            <a:r>
              <a:rPr lang="tr-TR" sz="2400" b="1" dirty="0" smtClean="0"/>
              <a:t>, Yapısal Onarım </a:t>
            </a:r>
            <a:r>
              <a:rPr lang="tr-TR" sz="2400" b="1" dirty="0"/>
              <a:t>v</a:t>
            </a:r>
            <a:r>
              <a:rPr lang="tr-TR" sz="2400" b="1" dirty="0" smtClean="0"/>
              <a:t>e Metal Teknolojileri Personeli </a:t>
            </a:r>
            <a:r>
              <a:rPr lang="tr-TR" sz="2400" b="1" dirty="0" smtClean="0"/>
              <a:t>ve </a:t>
            </a:r>
            <a:r>
              <a:rPr lang="tr-TR" sz="2400" b="1" dirty="0" smtClean="0"/>
              <a:t>Diğer Tehlikeli Kimyasal Maddelerin Kullanıldığı Yerlerde Çalışan Personel </a:t>
            </a:r>
            <a:r>
              <a:rPr lang="tr-TR" sz="2400" b="1" dirty="0"/>
              <a:t>i</a:t>
            </a:r>
            <a:r>
              <a:rPr lang="tr-TR" sz="2400" b="1" dirty="0" smtClean="0"/>
              <a:t>le Tahribatsız Muayene Personelinin Sağlık Muayeneleri </a:t>
            </a:r>
            <a:r>
              <a:rPr lang="tr-TR" sz="2400" b="1" dirty="0"/>
              <a:t>v</a:t>
            </a:r>
            <a:r>
              <a:rPr lang="tr-TR" sz="2400" b="1" dirty="0" smtClean="0"/>
              <a:t>e Bu Maddelerden Kaynaklanan Kazalarda Müdahale Usulleri,</a:t>
            </a:r>
          </a:p>
          <a:p>
            <a:pPr marL="342900" indent="-342900" algn="just">
              <a:spcAft>
                <a:spcPts val="1200"/>
              </a:spcAft>
              <a:buFont typeface="Arial" pitchFamily="34" charset="0"/>
              <a:buChar char="•"/>
              <a:tabLst>
                <a:tab pos="355600" algn="l"/>
              </a:tabLst>
            </a:pPr>
            <a:r>
              <a:rPr lang="tr-TR" sz="2400" b="1" dirty="0" smtClean="0"/>
              <a:t>Taraf Olunan Anlaşmalar Gereği Ülkemize Gelen Yabancı Uyruklu Personelin Sağlık Hizmetlerindeki Ana İlkeler,</a:t>
            </a:r>
          </a:p>
          <a:p>
            <a:pPr marL="342900" indent="-342900" algn="just">
              <a:spcAft>
                <a:spcPts val="1200"/>
              </a:spcAft>
              <a:buFont typeface="Arial" pitchFamily="34" charset="0"/>
              <a:buChar char="•"/>
              <a:tabLst>
                <a:tab pos="355600" algn="l"/>
              </a:tabLst>
            </a:pPr>
            <a:r>
              <a:rPr lang="tr-TR" sz="2400" b="1" dirty="0" smtClean="0"/>
              <a:t>Psikiyatri Servislerine Hasta Sevk Usulleri </a:t>
            </a:r>
            <a:r>
              <a:rPr lang="tr-TR" sz="2400" b="1" dirty="0" smtClean="0"/>
              <a:t>ve </a:t>
            </a:r>
            <a:r>
              <a:rPr lang="tr-TR" sz="2400" b="1" dirty="0" smtClean="0"/>
              <a:t>Kullanılacak Bilgi Formları.</a:t>
            </a:r>
            <a:endParaRPr lang="tr-TR" sz="2400" b="1" dirty="0"/>
          </a:p>
        </p:txBody>
      </p:sp>
    </p:spTree>
    <p:extLst>
      <p:ext uri="{BB962C8B-B14F-4D97-AF65-F5344CB8AC3E}">
        <p14:creationId xmlns:p14="http://schemas.microsoft.com/office/powerpoint/2010/main" val="413443246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2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Bakanlığı Sağlık Raporlarına İlişkin Usul ve Esaslar </a:t>
            </a:r>
            <a:r>
              <a:rPr lang="tr-TR" altLang="tr-TR" sz="3200" kern="0" dirty="0" smtClean="0">
                <a:solidFill>
                  <a:srgbClr val="FF0000"/>
                </a:solidFill>
              </a:rPr>
              <a:t>Dokümanı</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Amaç </a:t>
            </a:r>
            <a:r>
              <a:rPr lang="tr-TR" altLang="tr-TR" sz="3200" dirty="0">
                <a:solidFill>
                  <a:srgbClr val="0000FF"/>
                </a:solidFill>
              </a:rPr>
              <a:t>»</a:t>
            </a:r>
            <a:endParaRPr lang="tr-TR" altLang="tr-TR" sz="3200" kern="0" dirty="0">
              <a:solidFill>
                <a:srgbClr val="FF0000"/>
              </a:solidFill>
            </a:endParaRPr>
          </a:p>
          <a:p>
            <a:pPr algn="ctr" eaLnBrk="0" fontAlgn="base" hangingPunct="0">
              <a:spcBef>
                <a:spcPct val="0"/>
              </a:spcBef>
              <a:spcAft>
                <a:spcPct val="0"/>
              </a:spcAft>
              <a:defRPr/>
            </a:pPr>
            <a:endParaRPr lang="tr-TR" altLang="tr-TR" sz="3200" kern="0" dirty="0" smtClean="0">
              <a:solidFill>
                <a:srgbClr val="FF0000"/>
              </a:solidFill>
            </a:endParaRPr>
          </a:p>
          <a:p>
            <a:pPr algn="ctr" eaLnBrk="0" fontAlgn="base" hangingPunct="0">
              <a:spcBef>
                <a:spcPct val="0"/>
              </a:spcBef>
              <a:spcAft>
                <a:spcPct val="0"/>
              </a:spcAft>
              <a:defRPr/>
            </a:pPr>
            <a:endParaRPr lang="tr-TR" altLang="tr-TR" sz="2400" kern="0" dirty="0" smtClean="0">
              <a:solidFill>
                <a:srgbClr val="FF0000"/>
              </a:solidFill>
            </a:endParaRPr>
          </a:p>
        </p:txBody>
      </p:sp>
      <p:sp>
        <p:nvSpPr>
          <p:cNvPr id="2" name="Dikdörtgen 1"/>
          <p:cNvSpPr/>
          <p:nvPr/>
        </p:nvSpPr>
        <p:spPr>
          <a:xfrm>
            <a:off x="251520" y="2060848"/>
            <a:ext cx="8568952" cy="2769989"/>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400" b="1" dirty="0">
                <a:solidFill>
                  <a:srgbClr val="FF0000"/>
                </a:solidFill>
              </a:rPr>
              <a:t>Sağlık </a:t>
            </a:r>
            <a:r>
              <a:rPr lang="tr-TR" sz="2400" b="1" dirty="0" smtClean="0">
                <a:solidFill>
                  <a:srgbClr val="FF0000"/>
                </a:solidFill>
              </a:rPr>
              <a:t>raporlarının;</a:t>
            </a:r>
          </a:p>
          <a:p>
            <a:pPr marL="800100" lvl="1" indent="-342900" algn="just">
              <a:spcAft>
                <a:spcPts val="1200"/>
              </a:spcAft>
              <a:buFont typeface="Arial" pitchFamily="34" charset="0"/>
              <a:buChar char="•"/>
              <a:tabLst>
                <a:tab pos="355600" algn="l"/>
              </a:tabLst>
            </a:pPr>
            <a:r>
              <a:rPr lang="tr-TR" sz="2400" b="1" dirty="0" smtClean="0">
                <a:solidFill>
                  <a:srgbClr val="0000FF"/>
                </a:solidFill>
              </a:rPr>
              <a:t>Ne şekilde ve hangi </a:t>
            </a:r>
            <a:r>
              <a:rPr lang="tr-TR" sz="2400" b="1" dirty="0">
                <a:solidFill>
                  <a:srgbClr val="0000FF"/>
                </a:solidFill>
              </a:rPr>
              <a:t>sağlık hizmet </a:t>
            </a:r>
            <a:r>
              <a:rPr lang="tr-TR" sz="2400" b="1" dirty="0" smtClean="0">
                <a:solidFill>
                  <a:srgbClr val="0000FF"/>
                </a:solidFill>
              </a:rPr>
              <a:t>sunucuları</a:t>
            </a:r>
            <a:r>
              <a:rPr lang="tr-TR" sz="2400" b="1" dirty="0" smtClean="0"/>
              <a:t>nca düzenleneceği,</a:t>
            </a:r>
          </a:p>
          <a:p>
            <a:pPr marL="800100" lvl="1" indent="-342900" algn="just">
              <a:spcAft>
                <a:spcPts val="1200"/>
              </a:spcAft>
              <a:buFont typeface="Arial" pitchFamily="34" charset="0"/>
              <a:buChar char="•"/>
              <a:tabLst>
                <a:tab pos="355600" algn="l"/>
              </a:tabLst>
            </a:pPr>
            <a:r>
              <a:rPr lang="tr-TR" sz="2400" b="1" dirty="0" smtClean="0">
                <a:solidFill>
                  <a:srgbClr val="0000FF"/>
                </a:solidFill>
              </a:rPr>
              <a:t>Rapor </a:t>
            </a:r>
            <a:r>
              <a:rPr lang="tr-TR" sz="2400" b="1" dirty="0">
                <a:solidFill>
                  <a:srgbClr val="0000FF"/>
                </a:solidFill>
              </a:rPr>
              <a:t>formatları</a:t>
            </a:r>
            <a:r>
              <a:rPr lang="tr-TR" sz="2400" b="1" dirty="0"/>
              <a:t>nın </a:t>
            </a:r>
            <a:r>
              <a:rPr lang="tr-TR" sz="2400" b="1" dirty="0" smtClean="0"/>
              <a:t>belirlenmesi,</a:t>
            </a:r>
          </a:p>
          <a:p>
            <a:pPr marL="800100" lvl="1" indent="-342900" algn="just">
              <a:spcAft>
                <a:spcPts val="1200"/>
              </a:spcAft>
              <a:buFont typeface="Arial" pitchFamily="34" charset="0"/>
              <a:buChar char="•"/>
              <a:tabLst>
                <a:tab pos="355600" algn="l"/>
              </a:tabLst>
            </a:pPr>
            <a:r>
              <a:rPr lang="tr-TR" sz="2400" b="1" dirty="0" smtClean="0"/>
              <a:t>Sağlık </a:t>
            </a:r>
            <a:r>
              <a:rPr lang="tr-TR" sz="2400" b="1" dirty="0"/>
              <a:t>raporlarına </a:t>
            </a:r>
            <a:r>
              <a:rPr lang="tr-TR" sz="2400" b="1" dirty="0">
                <a:solidFill>
                  <a:srgbClr val="0000FF"/>
                </a:solidFill>
              </a:rPr>
              <a:t>itiraz süreçleri</a:t>
            </a:r>
            <a:r>
              <a:rPr lang="tr-TR" sz="2400" b="1" dirty="0"/>
              <a:t>nin </a:t>
            </a:r>
            <a:r>
              <a:rPr lang="tr-TR" sz="2400" b="1" dirty="0" smtClean="0"/>
              <a:t>tanımlanmasını amaçlayan bir dokümandır.</a:t>
            </a:r>
            <a:endParaRPr lang="tr-TR" sz="2400" b="1" dirty="0"/>
          </a:p>
        </p:txBody>
      </p:sp>
    </p:spTree>
    <p:extLst>
      <p:ext uri="{BB962C8B-B14F-4D97-AF65-F5344CB8AC3E}">
        <p14:creationId xmlns:p14="http://schemas.microsoft.com/office/powerpoint/2010/main" val="311519484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2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Bakanlığı Sağlık Raporlarına İlişkin Usul ve Esaslar </a:t>
            </a:r>
            <a:r>
              <a:rPr lang="tr-TR" altLang="tr-TR" sz="3200" kern="0" dirty="0" smtClean="0">
                <a:solidFill>
                  <a:srgbClr val="FF0000"/>
                </a:solidFill>
              </a:rPr>
              <a:t>Dokümanı</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Kapsam »</a:t>
            </a:r>
            <a:endParaRPr lang="tr-TR" altLang="tr-TR" sz="3200" kern="0" dirty="0">
              <a:solidFill>
                <a:srgbClr val="FF0000"/>
              </a:solidFill>
            </a:endParaRPr>
          </a:p>
          <a:p>
            <a:pPr algn="ctr" eaLnBrk="0" fontAlgn="base" hangingPunct="0">
              <a:spcBef>
                <a:spcPct val="0"/>
              </a:spcBef>
              <a:spcAft>
                <a:spcPct val="0"/>
              </a:spcAft>
              <a:defRPr/>
            </a:pPr>
            <a:endParaRPr lang="tr-TR" altLang="tr-TR" sz="3200" kern="0" dirty="0" smtClean="0">
              <a:solidFill>
                <a:srgbClr val="FF0000"/>
              </a:solidFill>
            </a:endParaRPr>
          </a:p>
          <a:p>
            <a:pPr algn="ctr" eaLnBrk="0" fontAlgn="base" hangingPunct="0">
              <a:spcBef>
                <a:spcPct val="0"/>
              </a:spcBef>
              <a:spcAft>
                <a:spcPct val="0"/>
              </a:spcAft>
              <a:defRPr/>
            </a:pPr>
            <a:endParaRPr lang="tr-TR" altLang="tr-TR" sz="2400" kern="0" dirty="0" smtClean="0">
              <a:solidFill>
                <a:srgbClr val="FF0000"/>
              </a:solidFill>
            </a:endParaRPr>
          </a:p>
        </p:txBody>
      </p:sp>
      <p:sp>
        <p:nvSpPr>
          <p:cNvPr id="2" name="Dikdörtgen 1"/>
          <p:cNvSpPr/>
          <p:nvPr/>
        </p:nvSpPr>
        <p:spPr>
          <a:xfrm>
            <a:off x="179512" y="2525995"/>
            <a:ext cx="8568952" cy="1384995"/>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800" b="1" dirty="0"/>
              <a:t>Resmi ve özel tüm sağlık hizmet </a:t>
            </a:r>
            <a:r>
              <a:rPr lang="tr-TR" sz="2800" b="1" dirty="0" smtClean="0"/>
              <a:t>sunucuları </a:t>
            </a:r>
            <a:r>
              <a:rPr lang="tr-TR" sz="2800" b="1" dirty="0"/>
              <a:t>ile özel hukuk </a:t>
            </a:r>
            <a:r>
              <a:rPr lang="tr-TR" sz="2800" b="1" dirty="0" smtClean="0"/>
              <a:t>tüzel kişilerini </a:t>
            </a:r>
            <a:r>
              <a:rPr lang="tr-TR" sz="2800" b="1" dirty="0"/>
              <a:t>ve gerçek </a:t>
            </a:r>
            <a:r>
              <a:rPr lang="tr-TR" sz="2800" b="1" dirty="0" smtClean="0"/>
              <a:t>kişileri kapsamaktadır.</a:t>
            </a:r>
            <a:endParaRPr lang="tr-TR" sz="2800" b="1" dirty="0"/>
          </a:p>
        </p:txBody>
      </p:sp>
    </p:spTree>
    <p:extLst>
      <p:ext uri="{BB962C8B-B14F-4D97-AF65-F5344CB8AC3E}">
        <p14:creationId xmlns:p14="http://schemas.microsoft.com/office/powerpoint/2010/main" val="233791392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tr-TR" altLang="tr-TR" sz="3200" kern="0" dirty="0" smtClean="0">
                <a:solidFill>
                  <a:srgbClr val="FF0000"/>
                </a:solidFill>
              </a:rPr>
              <a:t>TSK Sağlık Kurulu İşlemleri</a:t>
            </a:r>
          </a:p>
          <a:p>
            <a:pPr algn="ctr" eaLnBrk="0" fontAlgn="base" hangingPunct="0">
              <a:spcBef>
                <a:spcPct val="0"/>
              </a:spcBef>
              <a:spcAft>
                <a:spcPct val="0"/>
              </a:spcAft>
              <a:defRPr/>
            </a:pPr>
            <a:r>
              <a:rPr lang="tr-TR" altLang="tr-TR" sz="3200" dirty="0" smtClean="0">
                <a:solidFill>
                  <a:srgbClr val="0000FF"/>
                </a:solidFill>
              </a:rPr>
              <a:t>« Sağlık Yeteneği Yönetmeliği »</a:t>
            </a:r>
            <a:endParaRPr kumimoji="0" lang="tr-TR" altLang="tr-TR" sz="3200" b="1" i="0" u="none" strike="noStrike" kern="0" cap="none" spc="0" normalizeH="0" baseline="0" noProof="0" dirty="0" smtClean="0">
              <a:ln>
                <a:noFill/>
              </a:ln>
              <a:solidFill>
                <a:srgbClr val="FF0000"/>
              </a:solidFill>
              <a:effectLst/>
              <a:uLnTx/>
              <a:uFillTx/>
              <a:latin typeface="Arial" charset="0"/>
              <a:cs typeface="Arial" charset="0"/>
            </a:endParaRPr>
          </a:p>
        </p:txBody>
      </p:sp>
      <p:sp>
        <p:nvSpPr>
          <p:cNvPr id="7" name="Dikdörtgen 6"/>
          <p:cNvSpPr>
            <a:spLocks noChangeArrowheads="1"/>
          </p:cNvSpPr>
          <p:nvPr/>
        </p:nvSpPr>
        <p:spPr bwMode="auto">
          <a:xfrm>
            <a:off x="179512" y="1484784"/>
            <a:ext cx="87153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algn="just" defTabSz="179388">
              <a:lnSpc>
                <a:spcPct val="150000"/>
              </a:lnSpc>
              <a:spcAft>
                <a:spcPts val="1200"/>
              </a:spcAft>
              <a:defRPr/>
            </a:pPr>
            <a:r>
              <a:rPr lang="tr-TR" altLang="tr-TR" sz="2400" dirty="0" smtClean="0">
                <a:solidFill>
                  <a:schemeClr val="tx1"/>
                </a:solidFill>
              </a:rPr>
              <a:t>*	</a:t>
            </a:r>
            <a:r>
              <a:rPr lang="tr-TR" altLang="tr-TR" sz="2400" dirty="0" err="1">
                <a:solidFill>
                  <a:schemeClr val="tx1"/>
                </a:solidFill>
              </a:rPr>
              <a:t>Dz.K.K.lığı</a:t>
            </a:r>
            <a:r>
              <a:rPr lang="tr-TR" altLang="tr-TR" sz="2400" dirty="0">
                <a:solidFill>
                  <a:schemeClr val="tx1"/>
                </a:solidFill>
              </a:rPr>
              <a:t> ve </a:t>
            </a:r>
            <a:r>
              <a:rPr lang="tr-TR" altLang="tr-TR" sz="2400" dirty="0" err="1">
                <a:solidFill>
                  <a:schemeClr val="tx1"/>
                </a:solidFill>
              </a:rPr>
              <a:t>S.G.K.lığı</a:t>
            </a:r>
            <a:r>
              <a:rPr lang="tr-TR" altLang="tr-TR" sz="2400" dirty="0">
                <a:solidFill>
                  <a:schemeClr val="tx1"/>
                </a:solidFill>
              </a:rPr>
              <a:t> Özel </a:t>
            </a:r>
            <a:r>
              <a:rPr lang="tr-TR" altLang="tr-TR" sz="2400" dirty="0" smtClean="0">
                <a:solidFill>
                  <a:schemeClr val="tx1"/>
                </a:solidFill>
              </a:rPr>
              <a:t>Hükümleri </a:t>
            </a:r>
            <a:r>
              <a:rPr lang="tr-TR" altLang="tr-TR" sz="2400" dirty="0" smtClean="0">
                <a:solidFill>
                  <a:srgbClr val="FF0000"/>
                </a:solidFill>
              </a:rPr>
              <a:t>(Madde 52-61)</a:t>
            </a:r>
            <a:endParaRPr lang="tr-TR" altLang="tr-TR" sz="2400" dirty="0">
              <a:solidFill>
                <a:srgbClr val="FF0000"/>
              </a:solidFill>
            </a:endParaRPr>
          </a:p>
          <a:p>
            <a:pPr algn="just" defTabSz="179388">
              <a:lnSpc>
                <a:spcPct val="150000"/>
              </a:lnSpc>
              <a:spcAft>
                <a:spcPts val="1200"/>
              </a:spcAft>
              <a:defRPr/>
            </a:pPr>
            <a:r>
              <a:rPr lang="tr-TR" altLang="tr-TR" sz="2400" kern="0" dirty="0">
                <a:solidFill>
                  <a:schemeClr val="tx1"/>
                </a:solidFill>
              </a:rPr>
              <a:t>*	</a:t>
            </a:r>
            <a:r>
              <a:rPr lang="tr-TR" altLang="tr-TR" sz="2400" kern="0" dirty="0" err="1">
                <a:solidFill>
                  <a:schemeClr val="tx1"/>
                </a:solidFill>
              </a:rPr>
              <a:t>Hv.K.K.lığı</a:t>
            </a:r>
            <a:r>
              <a:rPr lang="tr-TR" altLang="tr-TR" sz="2400" kern="0" dirty="0">
                <a:solidFill>
                  <a:schemeClr val="tx1"/>
                </a:solidFill>
              </a:rPr>
              <a:t> Özel </a:t>
            </a:r>
            <a:r>
              <a:rPr lang="tr-TR" altLang="tr-TR" sz="2400" kern="0" dirty="0" smtClean="0">
                <a:solidFill>
                  <a:schemeClr val="tx1"/>
                </a:solidFill>
              </a:rPr>
              <a:t>Hükümleri </a:t>
            </a:r>
            <a:r>
              <a:rPr lang="tr-TR" altLang="tr-TR" sz="2400" kern="0" dirty="0" smtClean="0">
                <a:solidFill>
                  <a:srgbClr val="FF0000"/>
                </a:solidFill>
              </a:rPr>
              <a:t>(Madde 62-70)</a:t>
            </a:r>
            <a:endParaRPr lang="tr-TR" altLang="tr-TR" sz="2400" kern="0" dirty="0">
              <a:solidFill>
                <a:srgbClr val="FF0000"/>
              </a:solidFill>
            </a:endParaRPr>
          </a:p>
          <a:p>
            <a:pPr marL="268288" indent="-268288" algn="just" defTabSz="179388">
              <a:spcAft>
                <a:spcPts val="1200"/>
              </a:spcAft>
              <a:defRPr/>
            </a:pPr>
            <a:r>
              <a:rPr lang="tr-TR" altLang="tr-TR" sz="2400" dirty="0" smtClean="0">
                <a:solidFill>
                  <a:schemeClr val="tx1"/>
                </a:solidFill>
              </a:rPr>
              <a:t>*	Dış Kaynaktan Alınan Subay ve Astsubayların Sağlık Yetenekleri </a:t>
            </a:r>
            <a:r>
              <a:rPr lang="tr-TR" altLang="tr-TR" sz="2400" dirty="0" smtClean="0">
                <a:solidFill>
                  <a:srgbClr val="FF0000"/>
                </a:solidFill>
              </a:rPr>
              <a:t>(Madde 71-73)</a:t>
            </a:r>
          </a:p>
          <a:p>
            <a:pPr marL="268288" indent="-268288" algn="just" defTabSz="179388">
              <a:spcAft>
                <a:spcPts val="1200"/>
              </a:spcAft>
              <a:defRPr/>
            </a:pPr>
            <a:r>
              <a:rPr lang="tr-TR" altLang="tr-TR" sz="2400" dirty="0" smtClean="0">
                <a:solidFill>
                  <a:schemeClr val="tx1"/>
                </a:solidFill>
              </a:rPr>
              <a:t>*	Sıhhi Nedenlerle Silah Taşınamayacak ve Kullanılamayacak Durumlar ve Yedekliğe Geçmiş Bulananların Sağlık Yetenekleri ile ilgili işlemler     </a:t>
            </a:r>
            <a:r>
              <a:rPr lang="tr-TR" altLang="tr-TR" sz="2400" dirty="0" smtClean="0">
                <a:solidFill>
                  <a:srgbClr val="FF0000"/>
                </a:solidFill>
              </a:rPr>
              <a:t>(Madde 74-75)</a:t>
            </a:r>
          </a:p>
          <a:p>
            <a:pPr algn="just" defTabSz="179388">
              <a:spcAft>
                <a:spcPts val="1200"/>
              </a:spcAft>
              <a:defRPr/>
            </a:pPr>
            <a:r>
              <a:rPr lang="tr-TR" altLang="tr-TR" sz="2400" dirty="0" smtClean="0">
                <a:solidFill>
                  <a:schemeClr val="tx1"/>
                </a:solidFill>
              </a:rPr>
              <a:t>*	Sivil Personelin Sağlık İşlemleri </a:t>
            </a:r>
            <a:r>
              <a:rPr lang="tr-TR" altLang="tr-TR" sz="2400" dirty="0" smtClean="0">
                <a:solidFill>
                  <a:srgbClr val="FF0000"/>
                </a:solidFill>
              </a:rPr>
              <a:t>(Madde 76-80)</a:t>
            </a:r>
          </a:p>
          <a:p>
            <a:pPr algn="just" defTabSz="179388">
              <a:spcAft>
                <a:spcPts val="1200"/>
              </a:spcAft>
              <a:defRPr/>
            </a:pPr>
            <a:r>
              <a:rPr lang="tr-TR" altLang="tr-TR" sz="2400" dirty="0" smtClean="0">
                <a:solidFill>
                  <a:schemeClr val="tx1"/>
                </a:solidFill>
              </a:rPr>
              <a:t>*	Çeşitli ve Son Hükümler </a:t>
            </a:r>
            <a:r>
              <a:rPr lang="tr-TR" altLang="tr-TR" sz="2400" dirty="0" smtClean="0">
                <a:solidFill>
                  <a:srgbClr val="FF0000"/>
                </a:solidFill>
              </a:rPr>
              <a:t>(Madde 81-88)</a:t>
            </a:r>
            <a:endParaRPr kumimoji="0" lang="tr-TR" altLang="tr-TR" sz="240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2330181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2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Bakanlığı Sağlık Raporlarına İlişkin Usul ve Esaslar </a:t>
            </a:r>
            <a:r>
              <a:rPr lang="tr-TR" altLang="tr-TR" sz="3200" kern="0" dirty="0" smtClean="0">
                <a:solidFill>
                  <a:srgbClr val="FF0000"/>
                </a:solidFill>
              </a:rPr>
              <a:t>Dokümanı</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İlgisi »</a:t>
            </a:r>
            <a:endParaRPr lang="tr-TR" altLang="tr-TR" sz="3200" kern="0" dirty="0">
              <a:solidFill>
                <a:srgbClr val="FF0000"/>
              </a:solidFill>
            </a:endParaRPr>
          </a:p>
          <a:p>
            <a:pPr algn="ctr" eaLnBrk="0" fontAlgn="base" hangingPunct="0">
              <a:spcBef>
                <a:spcPct val="0"/>
              </a:spcBef>
              <a:spcAft>
                <a:spcPct val="0"/>
              </a:spcAft>
              <a:defRPr/>
            </a:pPr>
            <a:endParaRPr lang="tr-TR" altLang="tr-TR" sz="3200" kern="0" dirty="0" smtClean="0">
              <a:solidFill>
                <a:srgbClr val="FF0000"/>
              </a:solidFill>
            </a:endParaRPr>
          </a:p>
          <a:p>
            <a:pPr algn="ctr" eaLnBrk="0" fontAlgn="base" hangingPunct="0">
              <a:spcBef>
                <a:spcPct val="0"/>
              </a:spcBef>
              <a:spcAft>
                <a:spcPct val="0"/>
              </a:spcAft>
              <a:defRPr/>
            </a:pPr>
            <a:endParaRPr lang="tr-TR" altLang="tr-TR" sz="2400" kern="0" dirty="0" smtClean="0">
              <a:solidFill>
                <a:srgbClr val="FF0000"/>
              </a:solidFill>
            </a:endParaRPr>
          </a:p>
        </p:txBody>
      </p:sp>
      <p:sp>
        <p:nvSpPr>
          <p:cNvPr id="2" name="Dikdörtgen 1"/>
          <p:cNvSpPr/>
          <p:nvPr/>
        </p:nvSpPr>
        <p:spPr>
          <a:xfrm>
            <a:off x="179512" y="1772816"/>
            <a:ext cx="8568952" cy="4339650"/>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400" b="1" dirty="0" smtClean="0"/>
              <a:t>TSK Personelinin Sağlık Raporları,</a:t>
            </a:r>
          </a:p>
          <a:p>
            <a:pPr marL="342900" indent="-342900" algn="just">
              <a:spcAft>
                <a:spcPts val="1200"/>
              </a:spcAft>
              <a:buFont typeface="Arial" pitchFamily="34" charset="0"/>
              <a:buChar char="•"/>
              <a:tabLst>
                <a:tab pos="355600" algn="l"/>
              </a:tabLst>
            </a:pPr>
            <a:r>
              <a:rPr lang="tr-TR" sz="2400" b="1" dirty="0" smtClean="0"/>
              <a:t>TSK Personelinin Sağlık </a:t>
            </a:r>
            <a:r>
              <a:rPr lang="tr-TR" sz="2400" b="1" dirty="0"/>
              <a:t>Raporlarına </a:t>
            </a:r>
            <a:r>
              <a:rPr lang="tr-TR" sz="2400" b="1" dirty="0" smtClean="0"/>
              <a:t>İlişkin İtiraz İşlemleri,</a:t>
            </a:r>
          </a:p>
          <a:p>
            <a:pPr marL="342900" indent="-342900" algn="just">
              <a:spcAft>
                <a:spcPts val="1200"/>
              </a:spcAft>
              <a:buFont typeface="Arial" pitchFamily="34" charset="0"/>
              <a:buChar char="•"/>
              <a:tabLst>
                <a:tab pos="355600" algn="l"/>
              </a:tabLst>
            </a:pPr>
            <a:r>
              <a:rPr lang="tr-TR" sz="2400" b="1" dirty="0" smtClean="0"/>
              <a:t>Yetkili Sağlık Kuruluşları Listesi,</a:t>
            </a:r>
          </a:p>
          <a:p>
            <a:pPr marL="342900" indent="-342900" algn="just">
              <a:spcAft>
                <a:spcPts val="1200"/>
              </a:spcAft>
              <a:buFont typeface="Arial" pitchFamily="34" charset="0"/>
              <a:buChar char="•"/>
              <a:tabLst>
                <a:tab pos="355600" algn="l"/>
              </a:tabLst>
            </a:pPr>
            <a:r>
              <a:rPr lang="tr-TR" sz="2400" b="1" dirty="0" smtClean="0"/>
              <a:t>Uçucu Denizaltıcı ve Dalgıç Sınıfı Sağlık Raporu Vermeye Yetkili Sağlık Kuruluşları Listesi,</a:t>
            </a:r>
          </a:p>
          <a:p>
            <a:pPr marL="342900" indent="-342900" algn="just">
              <a:spcAft>
                <a:spcPts val="1200"/>
              </a:spcAft>
              <a:buFont typeface="Arial" pitchFamily="34" charset="0"/>
              <a:buChar char="•"/>
              <a:tabLst>
                <a:tab pos="355600" algn="l"/>
              </a:tabLst>
            </a:pPr>
            <a:r>
              <a:rPr lang="tr-TR" sz="2400" b="1" dirty="0" smtClean="0"/>
              <a:t>TSK Sağlık Raporları Sevk Kağıdı,</a:t>
            </a:r>
          </a:p>
          <a:p>
            <a:pPr marL="342900" indent="-342900" algn="just">
              <a:spcAft>
                <a:spcPts val="1200"/>
              </a:spcAft>
              <a:buFont typeface="Arial" pitchFamily="34" charset="0"/>
              <a:buChar char="•"/>
              <a:tabLst>
                <a:tab pos="355600" algn="l"/>
              </a:tabLst>
            </a:pPr>
            <a:r>
              <a:rPr lang="tr-TR" sz="2400" b="1" dirty="0" smtClean="0"/>
              <a:t>TSK Muayene Fişi,</a:t>
            </a:r>
          </a:p>
          <a:p>
            <a:pPr marL="342900" indent="-342900" algn="just">
              <a:spcAft>
                <a:spcPts val="1200"/>
              </a:spcAft>
              <a:buFont typeface="Arial" pitchFamily="34" charset="0"/>
              <a:buChar char="•"/>
              <a:tabLst>
                <a:tab pos="355600" algn="l"/>
              </a:tabLst>
            </a:pPr>
            <a:r>
              <a:rPr lang="tr-TR" sz="2400" b="1" dirty="0" smtClean="0"/>
              <a:t>TSK Sağlık Kurul Rapor Formatı,</a:t>
            </a:r>
            <a:endParaRPr lang="tr-TR" sz="2400" b="1" dirty="0"/>
          </a:p>
        </p:txBody>
      </p:sp>
    </p:spTree>
    <p:extLst>
      <p:ext uri="{BB962C8B-B14F-4D97-AF65-F5344CB8AC3E}">
        <p14:creationId xmlns:p14="http://schemas.microsoft.com/office/powerpoint/2010/main" val="405282268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2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Bakanlığı Sağlık Raporlarına İlişkin Usul ve Esaslar </a:t>
            </a:r>
            <a:r>
              <a:rPr lang="tr-TR" altLang="tr-TR" sz="3200" kern="0" dirty="0" smtClean="0">
                <a:solidFill>
                  <a:srgbClr val="FF0000"/>
                </a:solidFill>
              </a:rPr>
              <a:t>Dokümanı</a:t>
            </a: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İlgisi »</a:t>
            </a:r>
            <a:endParaRPr lang="tr-TR" altLang="tr-TR" sz="3200" kern="0" dirty="0">
              <a:solidFill>
                <a:srgbClr val="FF0000"/>
              </a:solidFill>
            </a:endParaRPr>
          </a:p>
          <a:p>
            <a:pPr algn="ctr" eaLnBrk="0" fontAlgn="base" hangingPunct="0">
              <a:spcBef>
                <a:spcPct val="0"/>
              </a:spcBef>
              <a:spcAft>
                <a:spcPct val="0"/>
              </a:spcAft>
              <a:defRPr/>
            </a:pPr>
            <a:endParaRPr lang="tr-TR" altLang="tr-TR" sz="3200" kern="0" dirty="0" smtClean="0">
              <a:solidFill>
                <a:srgbClr val="FF0000"/>
              </a:solidFill>
            </a:endParaRPr>
          </a:p>
          <a:p>
            <a:pPr algn="ctr" eaLnBrk="0" fontAlgn="base" hangingPunct="0">
              <a:spcBef>
                <a:spcPct val="0"/>
              </a:spcBef>
              <a:spcAft>
                <a:spcPct val="0"/>
              </a:spcAft>
              <a:defRPr/>
            </a:pPr>
            <a:endParaRPr lang="tr-TR" altLang="tr-TR" sz="2400" kern="0" dirty="0" smtClean="0">
              <a:solidFill>
                <a:srgbClr val="FF0000"/>
              </a:solidFill>
            </a:endParaRPr>
          </a:p>
        </p:txBody>
      </p:sp>
      <p:sp>
        <p:nvSpPr>
          <p:cNvPr id="2" name="Dikdörtgen 1"/>
          <p:cNvSpPr/>
          <p:nvPr/>
        </p:nvSpPr>
        <p:spPr>
          <a:xfrm>
            <a:off x="179512" y="2021939"/>
            <a:ext cx="8568952" cy="1508105"/>
          </a:xfrm>
          <a:prstGeom prst="rect">
            <a:avLst/>
          </a:prstGeom>
        </p:spPr>
        <p:txBody>
          <a:bodyPr wrap="square">
            <a:spAutoFit/>
          </a:bodyPr>
          <a:lstStyle/>
          <a:p>
            <a:pPr marL="342900" indent="-342900" algn="just">
              <a:spcAft>
                <a:spcPts val="1200"/>
              </a:spcAft>
              <a:buFont typeface="Arial" pitchFamily="34" charset="0"/>
              <a:buChar char="•"/>
              <a:tabLst>
                <a:tab pos="355600" algn="l"/>
              </a:tabLst>
            </a:pPr>
            <a:r>
              <a:rPr lang="tr-TR" sz="2400" b="1" dirty="0" smtClean="0"/>
              <a:t>TSK Rapor Teyit Belgesi,</a:t>
            </a:r>
          </a:p>
          <a:p>
            <a:pPr marL="342900" indent="-342900" algn="just">
              <a:spcAft>
                <a:spcPts val="1200"/>
              </a:spcAft>
              <a:buFont typeface="Arial" pitchFamily="34" charset="0"/>
              <a:buChar char="•"/>
              <a:tabLst>
                <a:tab pos="355600" algn="l"/>
              </a:tabLst>
            </a:pPr>
            <a:r>
              <a:rPr lang="tr-TR" sz="2400" b="1" dirty="0" smtClean="0"/>
              <a:t>TSK  Sağlık Raporları İçin Kontrol Formu,</a:t>
            </a:r>
          </a:p>
          <a:p>
            <a:pPr marL="342900" indent="-342900" algn="just">
              <a:spcAft>
                <a:spcPts val="1200"/>
              </a:spcAft>
              <a:buFont typeface="Arial" pitchFamily="34" charset="0"/>
              <a:buChar char="•"/>
              <a:tabLst>
                <a:tab pos="355600" algn="l"/>
              </a:tabLst>
            </a:pPr>
            <a:r>
              <a:rPr lang="tr-TR" sz="2400" b="1" dirty="0"/>
              <a:t>MSB, J.G.K, S.G.K Sağlık Kurulu Rapor </a:t>
            </a:r>
            <a:r>
              <a:rPr lang="tr-TR" sz="2400" b="1" dirty="0" smtClean="0"/>
              <a:t>Algoritması.</a:t>
            </a:r>
            <a:endParaRPr lang="tr-TR" sz="2400" b="1" dirty="0"/>
          </a:p>
        </p:txBody>
      </p:sp>
    </p:spTree>
    <p:extLst>
      <p:ext uri="{BB962C8B-B14F-4D97-AF65-F5344CB8AC3E}">
        <p14:creationId xmlns:p14="http://schemas.microsoft.com/office/powerpoint/2010/main" val="118344021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2"/>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3469103" y="814187"/>
            <a:ext cx="2399041" cy="292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 Box 4"/>
          <p:cNvSpPr txBox="1">
            <a:spLocks noChangeArrowheads="1"/>
          </p:cNvSpPr>
          <p:nvPr/>
        </p:nvSpPr>
        <p:spPr bwMode="auto">
          <a:xfrm>
            <a:off x="19050" y="3924300"/>
            <a:ext cx="9144000"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a:r>
              <a:rPr lang="tr-TR" altLang="tr-TR" sz="3200" dirty="0" smtClean="0">
                <a:solidFill>
                  <a:srgbClr val="FF0000"/>
                </a:solidFill>
              </a:rPr>
              <a:t>Millî Savunma Bakanlığı</a:t>
            </a:r>
          </a:p>
        </p:txBody>
      </p:sp>
    </p:spTree>
    <p:extLst>
      <p:ext uri="{BB962C8B-B14F-4D97-AF65-F5344CB8AC3E}">
        <p14:creationId xmlns:p14="http://schemas.microsoft.com/office/powerpoint/2010/main" val="364073940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endParaRPr lang="tr-TR" altLang="tr-TR" sz="3200" kern="0" dirty="0" smtClean="0">
              <a:solidFill>
                <a:srgbClr val="FF0000"/>
              </a:solidFill>
            </a:endParaRPr>
          </a:p>
          <a:p>
            <a:pPr algn="ctr" eaLnBrk="0" fontAlgn="base" hangingPunct="0">
              <a:spcBef>
                <a:spcPct val="0"/>
              </a:spcBef>
              <a:spcAft>
                <a:spcPct val="0"/>
              </a:spcAft>
              <a:defRPr/>
            </a:pPr>
            <a:r>
              <a:rPr lang="tr-TR" altLang="tr-TR" sz="3100" dirty="0">
                <a:solidFill>
                  <a:srgbClr val="0000FF"/>
                </a:solidFill>
              </a:rPr>
              <a:t>« </a:t>
            </a:r>
            <a:r>
              <a:rPr lang="tr-TR" altLang="tr-TR" sz="3100" dirty="0" smtClean="0">
                <a:solidFill>
                  <a:srgbClr val="0000FF"/>
                </a:solidFill>
              </a:rPr>
              <a:t>Amaç, Kapsam ve Yönetmeliğe Bağlı Ekler </a:t>
            </a:r>
            <a:r>
              <a:rPr lang="tr-TR" altLang="tr-TR" sz="3100" dirty="0" smtClean="0">
                <a:solidFill>
                  <a:srgbClr val="0000FF"/>
                </a:solidFill>
              </a:rPr>
              <a:t>»</a:t>
            </a:r>
            <a:endParaRPr lang="tr-TR" altLang="tr-TR" sz="3100" kern="0" dirty="0" smtClean="0">
              <a:solidFill>
                <a:srgbClr val="FF0000"/>
              </a:solidFill>
            </a:endParaRPr>
          </a:p>
        </p:txBody>
      </p:sp>
      <p:sp>
        <p:nvSpPr>
          <p:cNvPr id="6" name="Dikdörtgen 5"/>
          <p:cNvSpPr>
            <a:spLocks noChangeArrowheads="1"/>
          </p:cNvSpPr>
          <p:nvPr/>
        </p:nvSpPr>
        <p:spPr bwMode="auto">
          <a:xfrm>
            <a:off x="179512" y="1750164"/>
            <a:ext cx="8715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6700" algn="l"/>
              </a:tabLst>
              <a:defRPr sz="2200" b="1">
                <a:solidFill>
                  <a:schemeClr val="tx2"/>
                </a:solidFill>
                <a:latin typeface="Arial" pitchFamily="34" charset="0"/>
                <a:cs typeface="Arial" pitchFamily="34" charset="0"/>
              </a:defRPr>
            </a:lvl1pPr>
            <a:lvl2pPr marL="742950" indent="-285750">
              <a:tabLst>
                <a:tab pos="266700" algn="l"/>
              </a:tabLst>
              <a:defRPr sz="2200" b="1">
                <a:solidFill>
                  <a:schemeClr val="tx2"/>
                </a:solidFill>
                <a:latin typeface="Arial" pitchFamily="34" charset="0"/>
                <a:cs typeface="Arial" pitchFamily="34" charset="0"/>
              </a:defRPr>
            </a:lvl2pPr>
            <a:lvl3pPr marL="1143000" indent="-228600">
              <a:tabLst>
                <a:tab pos="266700" algn="l"/>
              </a:tabLst>
              <a:defRPr sz="2200" b="1">
                <a:solidFill>
                  <a:schemeClr val="tx2"/>
                </a:solidFill>
                <a:latin typeface="Arial" pitchFamily="34" charset="0"/>
                <a:cs typeface="Arial" pitchFamily="34" charset="0"/>
              </a:defRPr>
            </a:lvl3pPr>
            <a:lvl4pPr marL="1600200" indent="-228600">
              <a:tabLst>
                <a:tab pos="266700" algn="l"/>
              </a:tabLst>
              <a:defRPr sz="2200" b="1">
                <a:solidFill>
                  <a:schemeClr val="tx2"/>
                </a:solidFill>
                <a:latin typeface="Arial" pitchFamily="34" charset="0"/>
                <a:cs typeface="Arial" pitchFamily="34" charset="0"/>
              </a:defRPr>
            </a:lvl4pPr>
            <a:lvl5pPr marL="2057400" indent="-228600">
              <a:tabLst>
                <a:tab pos="266700" algn="l"/>
              </a:tabLst>
              <a:defRPr sz="2200" b="1">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66700" algn="l"/>
              </a:tabLst>
              <a:defRPr sz="2200" b="1">
                <a:solidFill>
                  <a:schemeClr val="tx2"/>
                </a:solidFill>
                <a:latin typeface="Arial" pitchFamily="34" charset="0"/>
                <a:cs typeface="Arial" pitchFamily="34" charset="0"/>
              </a:defRPr>
            </a:lvl9pPr>
          </a:lstStyle>
          <a:p>
            <a:pPr algn="just" defTabSz="179388">
              <a:defRPr/>
            </a:pPr>
            <a:r>
              <a:rPr lang="tr-TR" altLang="tr-TR" sz="2400" kern="0" dirty="0" smtClean="0">
                <a:solidFill>
                  <a:srgbClr val="000000"/>
                </a:solidFill>
              </a:rPr>
              <a:t>*  </a:t>
            </a:r>
            <a:r>
              <a:rPr lang="tr-TR" altLang="tr-TR" sz="2400" dirty="0">
                <a:solidFill>
                  <a:srgbClr val="FF0000"/>
                </a:solidFill>
              </a:rPr>
              <a:t>Sağlık Yeteneği Yönetmeliği;</a:t>
            </a:r>
            <a:r>
              <a:rPr lang="tr-TR" altLang="tr-TR" sz="2400" dirty="0">
                <a:solidFill>
                  <a:srgbClr val="000000"/>
                </a:solidFill>
              </a:rPr>
              <a:t> Türk Silahlı Kuvvetleri, Jandarma Genel Komutanlığı ve Sahil Güvenlik Komutanlığında  görevli askeri ve sivil personel, öğrenci, askeri ve sivil personel adayları ile askerlik görevi ile yükümlü </a:t>
            </a:r>
            <a:r>
              <a:rPr lang="tr-TR" altLang="tr-TR" sz="2400" dirty="0" smtClean="0">
                <a:solidFill>
                  <a:srgbClr val="000000"/>
                </a:solidFill>
              </a:rPr>
              <a:t>vatandaşların, </a:t>
            </a:r>
            <a:r>
              <a:rPr lang="tr-TR" altLang="tr-TR" sz="2400" dirty="0">
                <a:solidFill>
                  <a:srgbClr val="0000FF"/>
                </a:solidFill>
              </a:rPr>
              <a:t>Silahlı Kuvvetlerdeki görevlere uyarlık bakımından sağlık yeteneklerini tespit eden ve barışta ve savaşta </a:t>
            </a:r>
            <a:r>
              <a:rPr lang="tr-TR" altLang="tr-TR" sz="2400" dirty="0">
                <a:solidFill>
                  <a:srgbClr val="000000"/>
                </a:solidFill>
              </a:rPr>
              <a:t>yapılacak sağlık işlemlerini düzenleyen mevzuattır</a:t>
            </a:r>
            <a:r>
              <a:rPr lang="tr-TR" altLang="tr-TR" sz="2400" dirty="0" smtClean="0">
                <a:solidFill>
                  <a:srgbClr val="000000"/>
                </a:solidFill>
              </a:rPr>
              <a:t>.</a:t>
            </a:r>
            <a:endParaRPr lang="tr-TR" altLang="tr-TR" sz="2400" kern="0" dirty="0">
              <a:solidFill>
                <a:srgbClr val="000000"/>
              </a:solidFill>
            </a:endParaRPr>
          </a:p>
        </p:txBody>
      </p:sp>
    </p:spTree>
    <p:extLst>
      <p:ext uri="{BB962C8B-B14F-4D97-AF65-F5344CB8AC3E}">
        <p14:creationId xmlns:p14="http://schemas.microsoft.com/office/powerpoint/2010/main" val="29913773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smtClean="0">
                <a:solidFill>
                  <a:srgbClr val="FF0000"/>
                </a:solidFill>
              </a:rPr>
              <a:t>Sağlık Yeteneği Yönetmeliği</a:t>
            </a:r>
            <a:endParaRPr lang="tr-TR" altLang="tr-TR" sz="3200" kern="0" dirty="0" smtClean="0">
              <a:solidFill>
                <a:srgbClr val="FF0000"/>
              </a:solidFill>
            </a:endParaRPr>
          </a:p>
          <a:p>
            <a:pPr algn="ctr" eaLnBrk="0" fontAlgn="base" hangingPunct="0">
              <a:spcBef>
                <a:spcPct val="0"/>
              </a:spcBef>
              <a:spcAft>
                <a:spcPct val="0"/>
              </a:spcAft>
              <a:defRPr/>
            </a:pPr>
            <a:r>
              <a:rPr lang="tr-TR" altLang="tr-TR" sz="3200" dirty="0">
                <a:solidFill>
                  <a:srgbClr val="0000FF"/>
                </a:solidFill>
              </a:rPr>
              <a:t>« </a:t>
            </a:r>
            <a:r>
              <a:rPr lang="tr-TR" altLang="tr-TR" sz="3200" dirty="0" smtClean="0">
                <a:solidFill>
                  <a:srgbClr val="0000FF"/>
                </a:solidFill>
              </a:rPr>
              <a:t>EK-A»</a:t>
            </a:r>
            <a:endParaRPr lang="tr-TR" altLang="tr-TR" sz="3200" kern="0" dirty="0" smtClean="0">
              <a:solidFill>
                <a:srgbClr val="FF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741" t="16070" r="23197" b="32945"/>
          <a:stretch/>
        </p:blipFill>
        <p:spPr bwMode="auto">
          <a:xfrm>
            <a:off x="495300" y="1268760"/>
            <a:ext cx="7886700" cy="5043636"/>
          </a:xfrm>
          <a:prstGeom prst="rect">
            <a:avLst/>
          </a:prstGeom>
          <a:solidFill>
            <a:schemeClr val="bg1">
              <a:lumMod val="95000"/>
            </a:schemeClr>
          </a:solidFill>
          <a:ln>
            <a:noFill/>
          </a:ln>
        </p:spPr>
      </p:pic>
    </p:spTree>
    <p:extLst>
      <p:ext uri="{BB962C8B-B14F-4D97-AF65-F5344CB8AC3E}">
        <p14:creationId xmlns:p14="http://schemas.microsoft.com/office/powerpoint/2010/main" val="54132379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Yeteneği Yönetmeliği</a:t>
            </a:r>
          </a:p>
          <a:p>
            <a:pPr algn="ctr" eaLnBrk="0" fontAlgn="base" hangingPunct="0">
              <a:spcBef>
                <a:spcPct val="0"/>
              </a:spcBef>
              <a:spcAft>
                <a:spcPct val="0"/>
              </a:spcAft>
              <a:defRPr/>
            </a:pPr>
            <a:r>
              <a:rPr lang="tr-TR" altLang="tr-TR" sz="3200" dirty="0" smtClean="0">
                <a:solidFill>
                  <a:srgbClr val="0000FF"/>
                </a:solidFill>
              </a:rPr>
              <a:t>« </a:t>
            </a:r>
            <a:r>
              <a:rPr lang="tr-TR" altLang="tr-TR" sz="3200" dirty="0" smtClean="0">
                <a:solidFill>
                  <a:srgbClr val="0000FF"/>
                </a:solidFill>
              </a:rPr>
              <a:t>EK-B»</a:t>
            </a:r>
            <a:endParaRPr lang="tr-TR" altLang="tr-TR" sz="3200" kern="0" dirty="0" smtClean="0">
              <a:solidFill>
                <a:srgbClr val="FF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06" t="26667" r="22813"/>
          <a:stretch/>
        </p:blipFill>
        <p:spPr bwMode="auto">
          <a:xfrm>
            <a:off x="1979712" y="1052736"/>
            <a:ext cx="4961618"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7931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96" y="23108"/>
            <a:ext cx="9144000" cy="10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200" b="1">
                <a:solidFill>
                  <a:schemeClr val="tx2"/>
                </a:solidFill>
                <a:latin typeface="Arial" charset="0"/>
                <a:cs typeface="Arial" charset="0"/>
              </a:defRPr>
            </a:lvl1pPr>
            <a:lvl2pPr marL="742950" indent="-285750">
              <a:defRPr sz="2200" b="1">
                <a:solidFill>
                  <a:schemeClr val="tx2"/>
                </a:solidFill>
                <a:latin typeface="Arial" charset="0"/>
                <a:cs typeface="Arial" charset="0"/>
              </a:defRPr>
            </a:lvl2pPr>
            <a:lvl3pPr marL="1143000" indent="-228600">
              <a:defRPr sz="2200" b="1">
                <a:solidFill>
                  <a:schemeClr val="tx2"/>
                </a:solidFill>
                <a:latin typeface="Arial" charset="0"/>
                <a:cs typeface="Arial" charset="0"/>
              </a:defRPr>
            </a:lvl3pPr>
            <a:lvl4pPr marL="1600200" indent="-228600">
              <a:defRPr sz="2200" b="1">
                <a:solidFill>
                  <a:schemeClr val="tx2"/>
                </a:solidFill>
                <a:latin typeface="Arial" charset="0"/>
                <a:cs typeface="Arial" charset="0"/>
              </a:defRPr>
            </a:lvl4pPr>
            <a:lvl5pPr marL="2057400" indent="-228600">
              <a:defRPr sz="2200" b="1">
                <a:solidFill>
                  <a:schemeClr val="tx2"/>
                </a:solidFill>
                <a:latin typeface="Arial" charset="0"/>
                <a:cs typeface="Arial" charset="0"/>
              </a:defRPr>
            </a:lvl5pPr>
            <a:lvl6pPr marL="2514600" indent="-228600" eaLnBrk="0" fontAlgn="base" hangingPunct="0">
              <a:spcBef>
                <a:spcPct val="0"/>
              </a:spcBef>
              <a:spcAft>
                <a:spcPct val="0"/>
              </a:spcAft>
              <a:defRPr sz="2200" b="1">
                <a:solidFill>
                  <a:schemeClr val="tx2"/>
                </a:solidFill>
                <a:latin typeface="Arial" charset="0"/>
                <a:cs typeface="Arial" charset="0"/>
              </a:defRPr>
            </a:lvl6pPr>
            <a:lvl7pPr marL="2971800" indent="-228600" eaLnBrk="0" fontAlgn="base" hangingPunct="0">
              <a:spcBef>
                <a:spcPct val="0"/>
              </a:spcBef>
              <a:spcAft>
                <a:spcPct val="0"/>
              </a:spcAft>
              <a:defRPr sz="2200" b="1">
                <a:solidFill>
                  <a:schemeClr val="tx2"/>
                </a:solidFill>
                <a:latin typeface="Arial" charset="0"/>
                <a:cs typeface="Arial" charset="0"/>
              </a:defRPr>
            </a:lvl7pPr>
            <a:lvl8pPr marL="3429000" indent="-228600" eaLnBrk="0" fontAlgn="base" hangingPunct="0">
              <a:spcBef>
                <a:spcPct val="0"/>
              </a:spcBef>
              <a:spcAft>
                <a:spcPct val="0"/>
              </a:spcAft>
              <a:defRPr sz="2200" b="1">
                <a:solidFill>
                  <a:schemeClr val="tx2"/>
                </a:solidFill>
                <a:latin typeface="Arial" charset="0"/>
                <a:cs typeface="Arial" charset="0"/>
              </a:defRPr>
            </a:lvl8pPr>
            <a:lvl9pPr marL="3886200" indent="-228600" eaLnBrk="0" fontAlgn="base" hangingPunct="0">
              <a:spcBef>
                <a:spcPct val="0"/>
              </a:spcBef>
              <a:spcAft>
                <a:spcPct val="0"/>
              </a:spcAft>
              <a:defRPr sz="2200" b="1">
                <a:solidFill>
                  <a:schemeClr val="tx2"/>
                </a:solidFill>
                <a:latin typeface="Arial" charset="0"/>
                <a:cs typeface="Arial" charset="0"/>
              </a:defRPr>
            </a:lvl9pPr>
          </a:lstStyle>
          <a:p>
            <a:pPr algn="ctr" eaLnBrk="0" fontAlgn="base" hangingPunct="0">
              <a:spcBef>
                <a:spcPct val="0"/>
              </a:spcBef>
              <a:spcAft>
                <a:spcPct val="0"/>
              </a:spcAft>
              <a:defRPr/>
            </a:pPr>
            <a:r>
              <a:rPr lang="tr-TR" altLang="tr-TR" sz="3200" kern="0" dirty="0">
                <a:solidFill>
                  <a:srgbClr val="FF0000"/>
                </a:solidFill>
              </a:rPr>
              <a:t>Sağlık Yeteneği Yönetmeliği</a:t>
            </a:r>
          </a:p>
          <a:p>
            <a:pPr algn="ctr" eaLnBrk="0" fontAlgn="base" hangingPunct="0">
              <a:spcBef>
                <a:spcPct val="0"/>
              </a:spcBef>
              <a:spcAft>
                <a:spcPct val="0"/>
              </a:spcAft>
              <a:defRPr/>
            </a:pPr>
            <a:r>
              <a:rPr lang="tr-TR" altLang="tr-TR" sz="3200" dirty="0" smtClean="0">
                <a:solidFill>
                  <a:srgbClr val="0000FF"/>
                </a:solidFill>
              </a:rPr>
              <a:t>« </a:t>
            </a:r>
            <a:r>
              <a:rPr lang="tr-TR" altLang="tr-TR" sz="3200" dirty="0" smtClean="0">
                <a:solidFill>
                  <a:srgbClr val="0000FF"/>
                </a:solidFill>
              </a:rPr>
              <a:t>EK-C»</a:t>
            </a:r>
            <a:endParaRPr lang="tr-TR" altLang="tr-TR" sz="3200" kern="0" dirty="0" smtClean="0">
              <a:solidFill>
                <a:srgbClr val="FF000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89" t="21945" r="22152" b="10277"/>
          <a:stretch/>
        </p:blipFill>
        <p:spPr bwMode="auto">
          <a:xfrm>
            <a:off x="1979713" y="1077725"/>
            <a:ext cx="4968552" cy="578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49194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7_Ofis Teması">
  <a:themeElements>
    <a:clrScheme name="7_Ofis Teması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7_Ofis Teması">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FFFF00"/>
          </a:buClr>
          <a:buSzPct val="125000"/>
          <a:buFont typeface="Monotype Sorts" pitchFamily="2" charset="2"/>
          <a:buNone/>
          <a:tabLst/>
          <a:defRPr kumimoji="0" lang="en-AU"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FFFF00"/>
          </a:buClr>
          <a:buSzPct val="125000"/>
          <a:buFont typeface="Monotype Sorts" pitchFamily="2" charset="2"/>
          <a:buNone/>
          <a:tabLst/>
          <a:defRPr kumimoji="0" lang="en-AU"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Ofis Teması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14133</TotalTime>
  <Words>2389</Words>
  <Application>Microsoft Office PowerPoint</Application>
  <PresentationFormat>Ekran Gösterisi (4:3)</PresentationFormat>
  <Paragraphs>340</Paragraphs>
  <Slides>52</Slides>
  <Notes>52</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7_Ofis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SEMA BASMACI (SVL.ME.) (MSB)</dc:creator>
  <cp:lastModifiedBy>15247132476</cp:lastModifiedBy>
  <cp:revision>1697</cp:revision>
  <cp:lastPrinted>2018-08-17T13:45:57Z</cp:lastPrinted>
  <dcterms:created xsi:type="dcterms:W3CDTF">2017-03-29T13:09:32Z</dcterms:created>
  <dcterms:modified xsi:type="dcterms:W3CDTF">2019-01-08T13:22:13Z</dcterms:modified>
</cp:coreProperties>
</file>