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436C-73B0-4B33-8ED0-3BC8D4508059}" type="datetimeFigureOut">
              <a:rPr lang="tr-TR" smtClean="0"/>
              <a:t>29.01.2019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5C20-90EC-419B-814F-BBD81E92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8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748BB-D3AE-4BE1-AA07-7B7AF2099DDF}" type="slidenum">
              <a:rPr lang="tr-T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DF04D-F8DF-48B1-9883-BA33835ADDB1}" type="slidenum">
              <a:rPr lang="tr-T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7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6EEEDC-0144-4973-9B76-55FF349471FF}" type="slidenum">
              <a:rPr lang="tr-T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7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26B4F4-C74F-4A84-8FBC-EBAAA14B4119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6226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5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1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115F-3E01-4C38-98C3-C0F9B2A226E0}" type="datetime1">
              <a:rPr lang="tr-TR">
                <a:solidFill>
                  <a:prstClr val="white"/>
                </a:solidFill>
              </a:rPr>
              <a:pPr>
                <a:defRPr/>
              </a:pPr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5389-1C6A-4CFD-9C43-71BC8635187A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21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>
                <a:solidFill>
                  <a:prstClr val="white"/>
                </a:solidFill>
              </a:rPr>
              <a:t>Dr. Türkay ESİN                    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B5EFE-9F70-46C1-BD01-980084BABA78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3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D297F-E126-44B2-912F-D752CE452C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tr-TR">
                <a:solidFill>
                  <a:srgbClr val="FFFFFF"/>
                </a:solidFill>
              </a:rPr>
              <a:t>/ 26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85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white"/>
                </a:solidFill>
              </a:rPr>
              <a:t>Afetlerde Sağlık Hizmetleri Şubesi</a:t>
            </a: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D1B3-050C-497E-B615-10B47C0D90AB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3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2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6147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0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46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4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09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45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white"/>
                </a:solidFill>
              </a:rPr>
              <a:pPr/>
              <a:t>29.01.2019</a:t>
            </a:fld>
            <a:endParaRPr lang="tr-TR">
              <a:solidFill>
                <a:prstClr val="white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19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5" Type="http://schemas.openxmlformats.org/officeDocument/2006/relationships/image" Target="../media/image6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1500" smtClean="0"/>
              <a:t>Hastane Yönetimi</a:t>
            </a:r>
            <a:endParaRPr lang="tr-TR" sz="11500" dirty="0"/>
          </a:p>
        </p:txBody>
      </p:sp>
    </p:spTree>
    <p:extLst>
      <p:ext uri="{BB962C8B-B14F-4D97-AF65-F5344CB8AC3E}">
        <p14:creationId xmlns:p14="http://schemas.microsoft.com/office/powerpoint/2010/main" val="24388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KBRN DE HASTANE YÖNETİMİ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200" dirty="0" smtClean="0"/>
              <a:t>Hastane yöneticisi konu hakkında bilgilendirilir.</a:t>
            </a:r>
          </a:p>
          <a:p>
            <a:r>
              <a:rPr lang="tr-TR" sz="2200" dirty="0" smtClean="0"/>
              <a:t>Genel sekreter konu hakkında bilgilendirilir.</a:t>
            </a:r>
          </a:p>
          <a:p>
            <a:r>
              <a:rPr lang="tr-TR" sz="2200" dirty="0" smtClean="0"/>
              <a:t>Referans hastane konu hakkında bilgilendirilir.</a:t>
            </a:r>
          </a:p>
          <a:p>
            <a:r>
              <a:rPr lang="tr-TR" sz="2200" dirty="0" smtClean="0"/>
              <a:t>Emniyet birimleri konu hakkında bilgilendirilir.</a:t>
            </a:r>
          </a:p>
          <a:p>
            <a:r>
              <a:rPr lang="tr-TR" sz="2200" dirty="0" smtClean="0"/>
              <a:t>İtfaiye konu hakkında bilgilendirilir.</a:t>
            </a:r>
          </a:p>
          <a:p>
            <a:r>
              <a:rPr lang="tr-TR" sz="2200" dirty="0" smtClean="0"/>
              <a:t>Vakalar hastanede kalacaksa ayrılan kat tahliyesi başlatılır.</a:t>
            </a:r>
          </a:p>
          <a:p>
            <a:r>
              <a:rPr lang="tr-TR" sz="2200" dirty="0" smtClean="0"/>
              <a:t>Tüm servisler ve idare konu hakkında bilgilendirilir.</a:t>
            </a:r>
          </a:p>
          <a:p>
            <a:r>
              <a:rPr lang="tr-TR" sz="2200" dirty="0" smtClean="0"/>
              <a:t>Asansörler kontrol altına alınır.</a:t>
            </a:r>
          </a:p>
          <a:p>
            <a:r>
              <a:rPr lang="tr-TR" sz="2200" dirty="0" smtClean="0"/>
              <a:t>Mümkünse rutin hasta ile KBRN vakasının karşılaşması engellenir.</a:t>
            </a:r>
          </a:p>
          <a:p>
            <a:r>
              <a:rPr lang="tr-TR" sz="2200" dirty="0" smtClean="0"/>
              <a:t>Ameliyathane ve yoğun bakımlar konu hakkında uyarılır.</a:t>
            </a:r>
          </a:p>
          <a:p>
            <a:r>
              <a:rPr lang="tr-TR" sz="2200" dirty="0" smtClean="0"/>
              <a:t>Vakaların yatacağı katta gerekli hazırlıklar tamamlanır.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14163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KURUMLAR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KKM tarafından olay öğrenildiğinde KBRN eğitimi ve donanımı olan ekipler olay yerine görevlendirilir.</a:t>
            </a:r>
          </a:p>
          <a:p>
            <a:r>
              <a:rPr lang="tr-TR" sz="2200" dirty="0" smtClean="0"/>
              <a:t>UMKE ekipleri olay yerine görevlendirilir.</a:t>
            </a:r>
          </a:p>
          <a:p>
            <a:r>
              <a:rPr lang="tr-TR" sz="2200" dirty="0" smtClean="0"/>
              <a:t>İl Sağlık Müdürü konu hakkında bilgilendirilir.</a:t>
            </a:r>
          </a:p>
          <a:p>
            <a:r>
              <a:rPr lang="tr-TR" sz="2200" dirty="0" smtClean="0"/>
              <a:t>Valilik makamı İl Sağlık Müdürünce konu hakkında bilgilendirilir.</a:t>
            </a:r>
          </a:p>
          <a:p>
            <a:r>
              <a:rPr lang="tr-TR" sz="2200" dirty="0" smtClean="0"/>
              <a:t>Valilik tarafından AFAD  ve İl Emniyet Müdürlüğü konu hakkında bilgilendirilir.</a:t>
            </a:r>
          </a:p>
          <a:p>
            <a:r>
              <a:rPr lang="tr-TR" sz="2200" dirty="0" smtClean="0"/>
              <a:t>Emniyet müdürlüğü çevre güvenliğini almakla görevlidir.</a:t>
            </a:r>
          </a:p>
          <a:p>
            <a:r>
              <a:rPr lang="tr-TR" sz="2200"/>
              <a:t>İlde AFAD </a:t>
            </a:r>
            <a:r>
              <a:rPr lang="tr-TR" sz="2200" dirty="0" smtClean="0"/>
              <a:t>olay yerinin tüm yönetiminden sorumludur.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097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t="2709" r="1792" b="1757"/>
          <a:stretch/>
        </p:blipFill>
        <p:spPr>
          <a:xfrm>
            <a:off x="533185" y="836712"/>
            <a:ext cx="8071263" cy="5844533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YOĞUN BAKIM HAZIRLIĞI</a:t>
            </a:r>
          </a:p>
        </p:txBody>
      </p:sp>
    </p:spTree>
    <p:extLst>
      <p:ext uri="{BB962C8B-B14F-4D97-AF65-F5344CB8AC3E}">
        <p14:creationId xmlns:p14="http://schemas.microsoft.com/office/powerpoint/2010/main" val="27779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7920880" cy="579664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YOĞUN BAKIM HAZIRLIĞI</a:t>
            </a:r>
          </a:p>
        </p:txBody>
      </p:sp>
    </p:spTree>
    <p:extLst>
      <p:ext uri="{BB962C8B-B14F-4D97-AF65-F5344CB8AC3E}">
        <p14:creationId xmlns:p14="http://schemas.microsoft.com/office/powerpoint/2010/main" val="34596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HASTANE İÇİ GEÇİŞ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98730"/>
            <a:ext cx="799288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HASTANE OTOPARKI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4" y="1268760"/>
            <a:ext cx="838893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7544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HASTANELERDE OLAĞAN ÜSTÜ DURUM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722313"/>
            <a:ext cx="9076944" cy="60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Trupp-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11250"/>
            <a:ext cx="69818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71816956"/>
              </p:ext>
            </p:extLst>
          </p:nvPr>
        </p:nvGraphicFramePr>
        <p:xfrm>
          <a:off x="1877319" y="1628800"/>
          <a:ext cx="5283000" cy="398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iagramm" r:id="rId5" imgW="11791950" imgH="8896350" progId="Excel.Chart.8">
                  <p:embed/>
                </p:oleObj>
              </mc:Choice>
              <mc:Fallback>
                <p:oleObj name="Diagramm" r:id="rId5" imgW="11791950" imgH="88963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319" y="1628800"/>
                        <a:ext cx="5283000" cy="39854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Veri Yer Tutucusu"/>
          <p:cNvSpPr>
            <a:spLocks noGrp="1"/>
          </p:cNvSpPr>
          <p:nvPr>
            <p:ph type="dt" sz="half" idx="10"/>
          </p:nvPr>
        </p:nvSpPr>
        <p:spPr>
          <a:xfrm>
            <a:off x="107950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tr-TR" dirty="0">
                <a:solidFill>
                  <a:prstClr val="white"/>
                </a:solidFill>
              </a:rPr>
              <a:t>Dr. </a:t>
            </a:r>
            <a:r>
              <a:rPr lang="tr-TR" dirty="0" err="1">
                <a:solidFill>
                  <a:prstClr val="white"/>
                </a:solidFill>
              </a:rPr>
              <a:t>Türkay</a:t>
            </a:r>
            <a:r>
              <a:rPr lang="tr-TR" dirty="0">
                <a:solidFill>
                  <a:prstClr val="white"/>
                </a:solidFill>
              </a:rPr>
              <a:t> ESİN                    </a:t>
            </a:r>
          </a:p>
        </p:txBody>
      </p:sp>
      <p:sp>
        <p:nvSpPr>
          <p:cNvPr id="13316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8367DF3-BA35-487C-A75C-C0A5368968DC}" type="slidenum">
              <a:rPr lang="tr-TR" smtClean="0">
                <a:solidFill>
                  <a:srgbClr val="005BD3">
                    <a:lumMod val="40000"/>
                    <a:lumOff val="60000"/>
                  </a:srgbClr>
                </a:solidFill>
              </a:rPr>
              <a:pPr>
                <a:defRPr/>
              </a:pPr>
              <a:t>17</a:t>
            </a:fld>
            <a:endParaRPr lang="tr-TR" smtClean="0">
              <a:solidFill>
                <a:srgbClr val="005BD3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34050" y="4076700"/>
            <a:ext cx="2665413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398" tIns="42670" rIns="50398" bIns="42670">
            <a:spAutoFit/>
          </a:bodyPr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Yak</a:t>
            </a:r>
            <a:r>
              <a:rPr lang="tr-TR" sz="1700" b="1">
                <a:solidFill>
                  <a:srgbClr val="0070C0"/>
                </a:solidFill>
              </a:rPr>
              <a:t>ı</a:t>
            </a:r>
            <a:r>
              <a:rPr lang="en-US" sz="1700" b="1">
                <a:solidFill>
                  <a:srgbClr val="0070C0"/>
                </a:solidFill>
              </a:rPr>
              <a:t>n </a:t>
            </a:r>
            <a:r>
              <a:rPr lang="tr-TR" sz="1700" b="1">
                <a:solidFill>
                  <a:srgbClr val="0070C0"/>
                </a:solidFill>
              </a:rPr>
              <a:t>Y</a:t>
            </a:r>
            <a:r>
              <a:rPr lang="en-US" sz="1700" b="1">
                <a:solidFill>
                  <a:srgbClr val="0070C0"/>
                </a:solidFill>
              </a:rPr>
              <a:t>ük</a:t>
            </a:r>
            <a:endParaRPr lang="tr-TR" sz="1700" b="1">
              <a:solidFill>
                <a:srgbClr val="0070C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tr-TR" sz="1700" b="1">
                <a:solidFill>
                  <a:srgbClr val="0070C0"/>
                </a:solidFill>
              </a:rPr>
              <a:t>T</a:t>
            </a:r>
            <a:r>
              <a:rPr lang="en-US" sz="1700" b="1">
                <a:solidFill>
                  <a:srgbClr val="0070C0"/>
                </a:solidFill>
              </a:rPr>
              <a:t>rafi</a:t>
            </a:r>
            <a:r>
              <a:rPr lang="tr-TR" sz="1700" b="1">
                <a:solidFill>
                  <a:srgbClr val="0070C0"/>
                </a:solidFill>
              </a:rPr>
              <a:t>ğ</a:t>
            </a:r>
            <a:r>
              <a:rPr lang="en-US" sz="1700" b="1">
                <a:solidFill>
                  <a:srgbClr val="0070C0"/>
                </a:solidFill>
              </a:rPr>
              <a:t>i, 200 Mil. t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924175" y="4837113"/>
            <a:ext cx="33226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398" tIns="42670" rIns="50398" bIns="42670">
            <a:spAutoFit/>
          </a:bodyPr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Gemi</a:t>
            </a:r>
            <a:r>
              <a:rPr lang="tr-TR" sz="1700" b="1">
                <a:solidFill>
                  <a:srgbClr val="0070C0"/>
                </a:solidFill>
              </a:rPr>
              <a:t> D</a:t>
            </a:r>
            <a:r>
              <a:rPr lang="en-US" sz="1700" b="1">
                <a:solidFill>
                  <a:srgbClr val="0070C0"/>
                </a:solidFill>
              </a:rPr>
              <a:t>eniz </a:t>
            </a:r>
            <a:r>
              <a:rPr lang="tr-TR" sz="1700" b="1">
                <a:solidFill>
                  <a:srgbClr val="0070C0"/>
                </a:solidFill>
              </a:rPr>
              <a:t>T</a:t>
            </a:r>
            <a:r>
              <a:rPr lang="en-US" sz="1700" b="1">
                <a:solidFill>
                  <a:srgbClr val="0070C0"/>
                </a:solidFill>
              </a:rPr>
              <a:t>rafi</a:t>
            </a:r>
            <a:r>
              <a:rPr lang="tr-TR" sz="1700" b="1">
                <a:solidFill>
                  <a:srgbClr val="0070C0"/>
                </a:solidFill>
              </a:rPr>
              <a:t>ğ</a:t>
            </a:r>
            <a:r>
              <a:rPr lang="en-US" sz="1700" b="1">
                <a:solidFill>
                  <a:srgbClr val="0070C0"/>
                </a:solidFill>
              </a:rPr>
              <a:t>i, 50 Mil. 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4221163"/>
            <a:ext cx="2590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398" tIns="42670" rIns="50398" bIns="42670">
            <a:spAutoFit/>
          </a:bodyPr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Trenyolu </a:t>
            </a:r>
            <a:r>
              <a:rPr lang="tr-TR" sz="1700" b="1">
                <a:solidFill>
                  <a:srgbClr val="0070C0"/>
                </a:solidFill>
              </a:rPr>
              <a:t>T</a:t>
            </a:r>
            <a:r>
              <a:rPr lang="en-US" sz="1700" b="1">
                <a:solidFill>
                  <a:srgbClr val="0070C0"/>
                </a:solidFill>
              </a:rPr>
              <a:t>rafi</a:t>
            </a:r>
            <a:r>
              <a:rPr lang="tr-TR" sz="1700" b="1">
                <a:solidFill>
                  <a:srgbClr val="0070C0"/>
                </a:solidFill>
              </a:rPr>
              <a:t>ğ</a:t>
            </a:r>
            <a:r>
              <a:rPr lang="en-US" sz="1700" b="1">
                <a:solidFill>
                  <a:srgbClr val="0070C0"/>
                </a:solidFill>
              </a:rPr>
              <a:t>i, </a:t>
            </a:r>
            <a:endParaRPr lang="tr-TR" sz="1700" b="1">
              <a:solidFill>
                <a:srgbClr val="0070C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38 Mil. 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2278063"/>
            <a:ext cx="228758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398" tIns="42670" rIns="50398" bIns="42670">
            <a:spAutoFit/>
          </a:bodyPr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700" b="1">
                <a:solidFill>
                  <a:srgbClr val="0070C0"/>
                </a:solidFill>
              </a:rPr>
              <a:t>Karayolu</a:t>
            </a:r>
          </a:p>
          <a:p>
            <a:pPr algn="ctr">
              <a:spcBef>
                <a:spcPct val="50000"/>
              </a:spcBef>
            </a:pPr>
            <a:r>
              <a:rPr lang="tr-TR" sz="1700" b="1">
                <a:solidFill>
                  <a:srgbClr val="0070C0"/>
                </a:solidFill>
              </a:rPr>
              <a:t>Y</a:t>
            </a:r>
            <a:r>
              <a:rPr lang="en-US" sz="1700" b="1">
                <a:solidFill>
                  <a:srgbClr val="0070C0"/>
                </a:solidFill>
              </a:rPr>
              <a:t>ük</a:t>
            </a:r>
            <a:r>
              <a:rPr lang="tr-TR" sz="1700" b="1">
                <a:solidFill>
                  <a:srgbClr val="0070C0"/>
                </a:solidFill>
              </a:rPr>
              <a:t> T</a:t>
            </a:r>
            <a:r>
              <a:rPr lang="en-US" sz="1700" b="1">
                <a:solidFill>
                  <a:srgbClr val="0070C0"/>
                </a:solidFill>
              </a:rPr>
              <a:t>rafi</a:t>
            </a:r>
            <a:r>
              <a:rPr lang="tr-TR" sz="1700" b="1">
                <a:solidFill>
                  <a:srgbClr val="0070C0"/>
                </a:solidFill>
              </a:rPr>
              <a:t>ği</a:t>
            </a:r>
            <a:r>
              <a:rPr lang="en-US" sz="1700" b="1">
                <a:solidFill>
                  <a:srgbClr val="0070C0"/>
                </a:solidFill>
              </a:rPr>
              <a:t>,</a:t>
            </a:r>
            <a:endParaRPr lang="tr-TR" sz="1700" b="1">
              <a:solidFill>
                <a:srgbClr val="0070C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46 Mil.t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35375" y="2262188"/>
            <a:ext cx="31305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398" tIns="42670" rIns="50398" bIns="42670">
            <a:spAutoFit/>
          </a:bodyPr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700" b="1">
                <a:solidFill>
                  <a:srgbClr val="0070C0"/>
                </a:solidFill>
              </a:rPr>
              <a:t>Gemi </a:t>
            </a:r>
            <a:r>
              <a:rPr lang="tr-TR" sz="1700" b="1">
                <a:solidFill>
                  <a:srgbClr val="0070C0"/>
                </a:solidFill>
              </a:rPr>
              <a:t>İç</a:t>
            </a:r>
            <a:r>
              <a:rPr lang="en-US" sz="1700" b="1">
                <a:solidFill>
                  <a:srgbClr val="0070C0"/>
                </a:solidFill>
              </a:rPr>
              <a:t>sular </a:t>
            </a:r>
            <a:r>
              <a:rPr lang="tr-TR" sz="1700" b="1">
                <a:solidFill>
                  <a:srgbClr val="0070C0"/>
                </a:solidFill>
              </a:rPr>
              <a:t>T</a:t>
            </a:r>
            <a:r>
              <a:rPr lang="en-US" sz="1700" b="1">
                <a:solidFill>
                  <a:srgbClr val="0070C0"/>
                </a:solidFill>
              </a:rPr>
              <a:t>rafi</a:t>
            </a:r>
            <a:r>
              <a:rPr lang="tr-TR" sz="1700" b="1">
                <a:solidFill>
                  <a:srgbClr val="0070C0"/>
                </a:solidFill>
              </a:rPr>
              <a:t>ğ</a:t>
            </a:r>
            <a:r>
              <a:rPr lang="en-US" sz="1700" b="1">
                <a:solidFill>
                  <a:srgbClr val="0070C0"/>
                </a:solidFill>
              </a:rPr>
              <a:t>i, 51 Mil.</a:t>
            </a:r>
            <a:r>
              <a:rPr lang="tr-TR" sz="1700" b="1">
                <a:solidFill>
                  <a:srgbClr val="0070C0"/>
                </a:solidFill>
              </a:rPr>
              <a:t> </a:t>
            </a:r>
            <a:r>
              <a:rPr lang="en-US" sz="1700" b="1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685800" y="152400"/>
            <a:ext cx="7666038" cy="958850"/>
          </a:xfrm>
          <a:prstGeom prst="rect">
            <a:avLst/>
          </a:prstGeom>
          <a:noFill/>
          <a:ln>
            <a:noFill/>
          </a:ln>
          <a:extLst/>
        </p:spPr>
        <p:txBody>
          <a:bodyPr lIns="85341" tIns="42670" rIns="85341" bIns="42670" anchor="ctr"/>
          <a:lstStyle>
            <a:lvl1pPr defTabSz="8540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tr-T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H</a:t>
            </a:r>
            <a:r>
              <a:rPr lang="de-DE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tr-T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 1,1 MİL. </a:t>
            </a:r>
            <a:r>
              <a:rPr lang="tr-T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de-DE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TEHLİKE NAKİL EDİLİYO</a:t>
            </a:r>
            <a:r>
              <a:rPr lang="tr-T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de-DE" sz="2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7285038" cy="1198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>
                <a:solidFill>
                  <a:schemeClr val="tx1"/>
                </a:solidFill>
                <a:latin typeface="Calibri" pitchFamily="34" charset="0"/>
              </a:rPr>
              <a:t>HASTANE ACİL BARİYERİ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47813" y="2071688"/>
            <a:ext cx="7596187" cy="2693987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ct val="0"/>
              </a:spcBef>
            </a:pPr>
            <a:r>
              <a:rPr lang="tr-TR" dirty="0" smtClean="0">
                <a:latin typeface="Calibri" pitchFamily="34" charset="0"/>
                <a:cs typeface="Arial" charset="0"/>
              </a:rPr>
              <a:t>İzdihamın önlenmesi ve sağlık personelinin emniyeti için gerekli güvenlik tedbirleri alınır,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tr-TR" dirty="0" smtClean="0">
                <a:latin typeface="Calibri" pitchFamily="34" charset="0"/>
                <a:cs typeface="Arial" charset="0"/>
              </a:rPr>
              <a:t>Sağlık Bakanlığı ve Emniyet Teşkilatı yardımı ile gerçekleştirilir,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tr-TR" dirty="0">
                <a:latin typeface="Calibri" pitchFamily="34" charset="0"/>
                <a:cs typeface="Arial" charset="0"/>
              </a:rPr>
              <a:t>H</a:t>
            </a:r>
            <a:r>
              <a:rPr lang="tr-TR" dirty="0" smtClean="0">
                <a:latin typeface="Calibri" pitchFamily="34" charset="0"/>
                <a:cs typeface="Arial" charset="0"/>
              </a:rPr>
              <a:t>astane dışında arındırma yapılır</a:t>
            </a:r>
          </a:p>
        </p:txBody>
      </p:sp>
    </p:spTree>
    <p:extLst>
      <p:ext uri="{BB962C8B-B14F-4D97-AF65-F5344CB8AC3E}">
        <p14:creationId xmlns:p14="http://schemas.microsoft.com/office/powerpoint/2010/main" val="453972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052736"/>
            <a:ext cx="878497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64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5943600"/>
            <a:ext cx="4572000" cy="9144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03" name="Arc 3"/>
          <p:cNvSpPr>
            <a:spLocks/>
          </p:cNvSpPr>
          <p:nvPr/>
        </p:nvSpPr>
        <p:spPr bwMode="auto">
          <a:xfrm>
            <a:off x="4973638" y="1393825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04" name="Arc 4"/>
          <p:cNvSpPr>
            <a:spLocks/>
          </p:cNvSpPr>
          <p:nvPr/>
        </p:nvSpPr>
        <p:spPr bwMode="auto">
          <a:xfrm>
            <a:off x="3829050" y="1393825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solidFill>
            <a:srgbClr val="99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876800" y="30480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8600" y="3505200"/>
            <a:ext cx="7620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562600" y="3505200"/>
            <a:ext cx="9144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90600" y="3505200"/>
            <a:ext cx="4648200" cy="1066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14400" y="4572000"/>
            <a:ext cx="4648200" cy="1447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-5400000">
            <a:off x="6781800" y="47244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1148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5626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211638" y="17446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2400" b="1">
                <a:solidFill>
                  <a:prstClr val="white"/>
                </a:solidFill>
                <a:latin typeface="Times New Roman" pitchFamily="18" charset="0"/>
              </a:rPr>
              <a:t>Acil Servis</a:t>
            </a:r>
            <a:r>
              <a:rPr lang="sv-SE" sz="2400" b="1">
                <a:solidFill>
                  <a:prstClr val="white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76238" y="1219200"/>
            <a:ext cx="1900237" cy="2060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>
            <a:off x="152400" y="381000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17" name="Arc 17"/>
          <p:cNvSpPr>
            <a:spLocks/>
          </p:cNvSpPr>
          <p:nvPr/>
        </p:nvSpPr>
        <p:spPr bwMode="auto">
          <a:xfrm>
            <a:off x="152400" y="381000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18" name="Arc 18"/>
          <p:cNvSpPr>
            <a:spLocks/>
          </p:cNvSpPr>
          <p:nvPr/>
        </p:nvSpPr>
        <p:spPr bwMode="auto">
          <a:xfrm>
            <a:off x="1347788" y="381000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19" name="Arc 19"/>
          <p:cNvSpPr>
            <a:spLocks/>
          </p:cNvSpPr>
          <p:nvPr/>
        </p:nvSpPr>
        <p:spPr bwMode="auto">
          <a:xfrm>
            <a:off x="1347788" y="381000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439738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646113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854075" y="1265238"/>
            <a:ext cx="166688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058863" y="1265238"/>
            <a:ext cx="166687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265238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1473200" y="1265238"/>
            <a:ext cx="165100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1679575" y="1265238"/>
            <a:ext cx="165100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882775" y="1265238"/>
            <a:ext cx="168275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2090738" y="1265238"/>
            <a:ext cx="166687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439738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646113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54075" y="1628775"/>
            <a:ext cx="166688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1058863" y="1628775"/>
            <a:ext cx="166687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1265238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1473200" y="1628775"/>
            <a:ext cx="165100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679575" y="1628775"/>
            <a:ext cx="165100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1882775" y="1628775"/>
            <a:ext cx="168275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090738" y="1628775"/>
            <a:ext cx="166687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39738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646113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854075" y="1995488"/>
            <a:ext cx="166688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1058863" y="1995488"/>
            <a:ext cx="166687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1265238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1473200" y="1995488"/>
            <a:ext cx="165100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1679575" y="1995488"/>
            <a:ext cx="165100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1882775" y="1995488"/>
            <a:ext cx="168275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2090738" y="1995488"/>
            <a:ext cx="166687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457200" y="2706688"/>
            <a:ext cx="457200" cy="520700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>
            <a:off x="703263" y="2706688"/>
            <a:ext cx="1587" cy="514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703263" y="3000375"/>
            <a:ext cx="211137" cy="227013"/>
          </a:xfrm>
          <a:prstGeom prst="rect">
            <a:avLst/>
          </a:prstGeom>
          <a:solidFill>
            <a:srgbClr val="CC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622300" y="2927350"/>
            <a:ext cx="84138" cy="793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1582738" y="23637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1887538" y="27066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1811338" y="23637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2043113" y="2363788"/>
            <a:ext cx="166687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2039938" y="27066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3886200" y="2209800"/>
            <a:ext cx="2209800" cy="1085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4902200" y="2432050"/>
            <a:ext cx="414338" cy="811213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>
            <a:off x="4902200" y="2557463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59" name="Line 59"/>
          <p:cNvSpPr>
            <a:spLocks noChangeShapeType="1"/>
          </p:cNvSpPr>
          <p:nvPr/>
        </p:nvSpPr>
        <p:spPr bwMode="auto">
          <a:xfrm>
            <a:off x="4902200" y="2700338"/>
            <a:ext cx="411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4902200" y="2846388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>
            <a:off x="4902200" y="2995613"/>
            <a:ext cx="411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2" name="Line 62"/>
          <p:cNvSpPr>
            <a:spLocks noChangeShapeType="1"/>
          </p:cNvSpPr>
          <p:nvPr/>
        </p:nvSpPr>
        <p:spPr bwMode="auto">
          <a:xfrm>
            <a:off x="4902200" y="3143250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5578475" y="2432050"/>
            <a:ext cx="414338" cy="811213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>
            <a:off x="5578475" y="2557463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5578475" y="2700338"/>
            <a:ext cx="411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>
            <a:off x="5578475" y="2846388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>
            <a:off x="5578475" y="2995613"/>
            <a:ext cx="411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>
            <a:off x="5578475" y="3143250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4114800" y="2668588"/>
            <a:ext cx="457200" cy="520700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70" name="Line 70"/>
          <p:cNvSpPr>
            <a:spLocks noChangeShapeType="1"/>
          </p:cNvSpPr>
          <p:nvPr/>
        </p:nvSpPr>
        <p:spPr bwMode="auto">
          <a:xfrm>
            <a:off x="4360863" y="2668588"/>
            <a:ext cx="3175" cy="514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4360863" y="2962275"/>
            <a:ext cx="211137" cy="227013"/>
          </a:xfrm>
          <a:prstGeom prst="rect">
            <a:avLst/>
          </a:prstGeom>
          <a:solidFill>
            <a:srgbClr val="CC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72" name="Oval 72"/>
          <p:cNvSpPr>
            <a:spLocks noChangeArrowheads="1"/>
          </p:cNvSpPr>
          <p:nvPr/>
        </p:nvSpPr>
        <p:spPr bwMode="auto">
          <a:xfrm>
            <a:off x="4279900" y="2889250"/>
            <a:ext cx="85725" cy="777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73" name="Rectangle 73"/>
          <p:cNvSpPr>
            <a:spLocks noChangeArrowheads="1"/>
          </p:cNvSpPr>
          <p:nvPr/>
        </p:nvSpPr>
        <p:spPr bwMode="auto">
          <a:xfrm>
            <a:off x="2286000" y="2438400"/>
            <a:ext cx="1600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74" name="Rectangle 74"/>
          <p:cNvSpPr>
            <a:spLocks noChangeArrowheads="1"/>
          </p:cNvSpPr>
          <p:nvPr/>
        </p:nvSpPr>
        <p:spPr bwMode="auto">
          <a:xfrm>
            <a:off x="6248400" y="3505200"/>
            <a:ext cx="28956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 flipH="1">
            <a:off x="8305800" y="4038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 flipH="1">
            <a:off x="8305800" y="4495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 flipH="1">
            <a:off x="8305800" y="5029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 flipH="1">
            <a:off x="8305800" y="5562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H="1">
            <a:off x="8305800" y="6019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flipH="1">
            <a:off x="6553200" y="4038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 flipH="1">
            <a:off x="6553200" y="4495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 flipH="1">
            <a:off x="6553200" y="5029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3" name="Line 83"/>
          <p:cNvSpPr>
            <a:spLocks noChangeShapeType="1"/>
          </p:cNvSpPr>
          <p:nvPr/>
        </p:nvSpPr>
        <p:spPr bwMode="auto">
          <a:xfrm flipH="1">
            <a:off x="6553200" y="5562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4" name="Line 84"/>
          <p:cNvSpPr>
            <a:spLocks noChangeShapeType="1"/>
          </p:cNvSpPr>
          <p:nvPr/>
        </p:nvSpPr>
        <p:spPr bwMode="auto">
          <a:xfrm flipH="1">
            <a:off x="6553200" y="6019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>
            <a:off x="990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6" name="Line 86"/>
          <p:cNvSpPr>
            <a:spLocks noChangeShapeType="1"/>
          </p:cNvSpPr>
          <p:nvPr/>
        </p:nvSpPr>
        <p:spPr bwMode="auto">
          <a:xfrm>
            <a:off x="14478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7" name="Line 87"/>
          <p:cNvSpPr>
            <a:spLocks noChangeShapeType="1"/>
          </p:cNvSpPr>
          <p:nvPr/>
        </p:nvSpPr>
        <p:spPr bwMode="auto">
          <a:xfrm>
            <a:off x="19812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>
            <a:off x="24384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>
            <a:off x="2895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>
            <a:off x="33528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>
            <a:off x="38862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>
            <a:off x="4419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>
            <a:off x="49530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>
            <a:off x="54864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25695" name="Picture 95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019800"/>
            <a:ext cx="473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96" name="Picture 96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6248400"/>
            <a:ext cx="47783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97" name="Picture 97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5943600"/>
            <a:ext cx="5445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98" name="Picture 98" descr="BL0039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6096000"/>
            <a:ext cx="539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371" name="Object 99"/>
          <p:cNvGraphicFramePr>
            <a:graphicFrameLocks/>
          </p:cNvGraphicFramePr>
          <p:nvPr/>
        </p:nvGraphicFramePr>
        <p:xfrm>
          <a:off x="4953000" y="3884613"/>
          <a:ext cx="9890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Resim" r:id="rId6" imgW="1414021" imgH="754144" progId="Word.Picture.8">
                  <p:embed/>
                </p:oleObj>
              </mc:Choice>
              <mc:Fallback>
                <p:oleObj name="Resim" r:id="rId6" imgW="1414021" imgH="754144" progId="Word.Picture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84613"/>
                        <a:ext cx="9890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72" name="Object 100"/>
          <p:cNvGraphicFramePr>
            <a:graphicFrameLocks noChangeAspect="1"/>
          </p:cNvGraphicFramePr>
          <p:nvPr/>
        </p:nvGraphicFramePr>
        <p:xfrm>
          <a:off x="3048000" y="35814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A&amp;L Editor symbol" r:id="rId8" imgW="7822565" imgH="2493645" progId="">
                  <p:embed/>
                </p:oleObj>
              </mc:Choice>
              <mc:Fallback>
                <p:oleObj name="A&amp;L Editor symbol" r:id="rId8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814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73" name="Object 101"/>
          <p:cNvGraphicFramePr>
            <a:graphicFrameLocks noChangeAspect="1"/>
          </p:cNvGraphicFramePr>
          <p:nvPr/>
        </p:nvGraphicFramePr>
        <p:xfrm>
          <a:off x="990600" y="37338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A&amp;L Editor symbol" r:id="rId10" imgW="7822565" imgH="2493645" progId="">
                  <p:embed/>
                </p:oleObj>
              </mc:Choice>
              <mc:Fallback>
                <p:oleObj name="A&amp;L Editor symbol" r:id="rId10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" name="Rectangle 102"/>
          <p:cNvSpPr>
            <a:spLocks noChangeArrowheads="1"/>
          </p:cNvSpPr>
          <p:nvPr/>
        </p:nvSpPr>
        <p:spPr bwMode="auto">
          <a:xfrm>
            <a:off x="0" y="3505200"/>
            <a:ext cx="228600" cy="3352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5703" name="Rectangle 103"/>
          <p:cNvSpPr>
            <a:spLocks noChangeArrowheads="1"/>
          </p:cNvSpPr>
          <p:nvPr/>
        </p:nvSpPr>
        <p:spPr bwMode="auto">
          <a:xfrm>
            <a:off x="6477000" y="6553200"/>
            <a:ext cx="1828800" cy="304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54376" name="Line 104"/>
          <p:cNvSpPr>
            <a:spLocks noChangeShapeType="1"/>
          </p:cNvSpPr>
          <p:nvPr/>
        </p:nvSpPr>
        <p:spPr bwMode="auto">
          <a:xfrm>
            <a:off x="457200" y="4191000"/>
            <a:ext cx="0" cy="2209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77" name="Line 105"/>
          <p:cNvSpPr>
            <a:spLocks noChangeShapeType="1"/>
          </p:cNvSpPr>
          <p:nvPr/>
        </p:nvSpPr>
        <p:spPr bwMode="auto">
          <a:xfrm rot="10800000" flipH="1">
            <a:off x="762000" y="3429000"/>
            <a:ext cx="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78" name="Line 106"/>
          <p:cNvSpPr>
            <a:spLocks noChangeShapeType="1"/>
          </p:cNvSpPr>
          <p:nvPr/>
        </p:nvSpPr>
        <p:spPr bwMode="auto">
          <a:xfrm rot="10800000" flipH="1">
            <a:off x="4343400" y="3429000"/>
            <a:ext cx="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79" name="Line 107"/>
          <p:cNvSpPr>
            <a:spLocks noChangeShapeType="1"/>
          </p:cNvSpPr>
          <p:nvPr/>
        </p:nvSpPr>
        <p:spPr bwMode="auto">
          <a:xfrm rot="10800000" flipH="1">
            <a:off x="5105400" y="3429000"/>
            <a:ext cx="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80" name="Line 108"/>
          <p:cNvSpPr>
            <a:spLocks noChangeShapeType="1"/>
          </p:cNvSpPr>
          <p:nvPr/>
        </p:nvSpPr>
        <p:spPr bwMode="auto">
          <a:xfrm rot="10800000">
            <a:off x="5943600" y="4343400"/>
            <a:ext cx="0" cy="2209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81" name="Line 109"/>
          <p:cNvSpPr>
            <a:spLocks noChangeShapeType="1"/>
          </p:cNvSpPr>
          <p:nvPr/>
        </p:nvSpPr>
        <p:spPr bwMode="auto">
          <a:xfrm>
            <a:off x="5791200" y="3429000"/>
            <a:ext cx="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4382" name="Rectangle 110"/>
          <p:cNvSpPr>
            <a:spLocks noChangeArrowheads="1"/>
          </p:cNvSpPr>
          <p:nvPr/>
        </p:nvSpPr>
        <p:spPr bwMode="auto">
          <a:xfrm>
            <a:off x="2500313" y="188913"/>
            <a:ext cx="65008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t>Normal zamanda hastane</a:t>
            </a:r>
          </a:p>
        </p:txBody>
      </p:sp>
    </p:spTree>
    <p:extLst>
      <p:ext uri="{BB962C8B-B14F-4D97-AF65-F5344CB8AC3E}">
        <p14:creationId xmlns:p14="http://schemas.microsoft.com/office/powerpoint/2010/main" val="916095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" grpId="0" animBg="1"/>
      <p:bldP spid="54377" grpId="0" animBg="1"/>
      <p:bldP spid="54378" grpId="0" animBg="1"/>
      <p:bldP spid="54379" grpId="0" animBg="1"/>
      <p:bldP spid="54380" grpId="0" animBg="1"/>
      <p:bldP spid="543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75"/>
          <p:cNvSpPr>
            <a:spLocks noGrp="1" noChangeArrowheads="1"/>
          </p:cNvSpPr>
          <p:nvPr>
            <p:ph type="title" idx="4294967295"/>
          </p:nvPr>
        </p:nvSpPr>
        <p:spPr>
          <a:xfrm>
            <a:off x="2519363" y="0"/>
            <a:ext cx="6624637" cy="908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KBRN atağında hastane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990600" y="5943600"/>
            <a:ext cx="4572000" cy="9144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28" name="Arc 3"/>
          <p:cNvSpPr>
            <a:spLocks/>
          </p:cNvSpPr>
          <p:nvPr/>
        </p:nvSpPr>
        <p:spPr bwMode="auto">
          <a:xfrm>
            <a:off x="4973638" y="1393825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29" name="Arc 4"/>
          <p:cNvSpPr>
            <a:spLocks/>
          </p:cNvSpPr>
          <p:nvPr/>
        </p:nvSpPr>
        <p:spPr bwMode="auto">
          <a:xfrm>
            <a:off x="3829050" y="1393825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solidFill>
            <a:srgbClr val="99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876800" y="30480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8600" y="3505200"/>
            <a:ext cx="7620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5562600" y="3505200"/>
            <a:ext cx="9144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990600" y="3505200"/>
            <a:ext cx="4648200" cy="1066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914400" y="4572000"/>
            <a:ext cx="4648200" cy="1447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rot="-5400000">
            <a:off x="6781800" y="47244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4572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41148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5562600" y="2971800"/>
            <a:ext cx="457200" cy="5334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376238" y="1219200"/>
            <a:ext cx="1900237" cy="2060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0" name="Arc 15"/>
          <p:cNvSpPr>
            <a:spLocks/>
          </p:cNvSpPr>
          <p:nvPr/>
        </p:nvSpPr>
        <p:spPr bwMode="auto">
          <a:xfrm>
            <a:off x="152400" y="381000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41" name="Arc 16"/>
          <p:cNvSpPr>
            <a:spLocks/>
          </p:cNvSpPr>
          <p:nvPr/>
        </p:nvSpPr>
        <p:spPr bwMode="auto">
          <a:xfrm>
            <a:off x="152400" y="381000"/>
            <a:ext cx="1200150" cy="8159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</a:path>
              <a:path w="21600" h="21600" stroke="0" extrusionOk="0">
                <a:moveTo>
                  <a:pt x="0" y="21533"/>
                </a:moveTo>
                <a:cubicBezTo>
                  <a:pt x="36" y="9642"/>
                  <a:pt x="9677" y="17"/>
                  <a:pt x="21568" y="0"/>
                </a:cubicBezTo>
                <a:lnTo>
                  <a:pt x="21600" y="21600"/>
                </a:lnTo>
                <a:lnTo>
                  <a:pt x="0" y="2153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42" name="Arc 17"/>
          <p:cNvSpPr>
            <a:spLocks/>
          </p:cNvSpPr>
          <p:nvPr/>
        </p:nvSpPr>
        <p:spPr bwMode="auto">
          <a:xfrm>
            <a:off x="1347788" y="381000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43" name="Arc 18"/>
          <p:cNvSpPr>
            <a:spLocks/>
          </p:cNvSpPr>
          <p:nvPr/>
        </p:nvSpPr>
        <p:spPr bwMode="auto">
          <a:xfrm>
            <a:off x="1347788" y="381000"/>
            <a:ext cx="1198562" cy="815975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35" y="0"/>
                  <a:pt x="21594" y="9629"/>
                  <a:pt x="21631" y="21533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44" name="Rectangle 19"/>
          <p:cNvSpPr>
            <a:spLocks noChangeArrowheads="1"/>
          </p:cNvSpPr>
          <p:nvPr/>
        </p:nvSpPr>
        <p:spPr bwMode="auto">
          <a:xfrm>
            <a:off x="439738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5" name="Rectangle 20"/>
          <p:cNvSpPr>
            <a:spLocks noChangeArrowheads="1"/>
          </p:cNvSpPr>
          <p:nvPr/>
        </p:nvSpPr>
        <p:spPr bwMode="auto">
          <a:xfrm>
            <a:off x="646113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6" name="Rectangle 21"/>
          <p:cNvSpPr>
            <a:spLocks noChangeArrowheads="1"/>
          </p:cNvSpPr>
          <p:nvPr/>
        </p:nvSpPr>
        <p:spPr bwMode="auto">
          <a:xfrm>
            <a:off x="854075" y="1265238"/>
            <a:ext cx="166688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7" name="Rectangle 22"/>
          <p:cNvSpPr>
            <a:spLocks noChangeArrowheads="1"/>
          </p:cNvSpPr>
          <p:nvPr/>
        </p:nvSpPr>
        <p:spPr bwMode="auto">
          <a:xfrm>
            <a:off x="1058863" y="1265238"/>
            <a:ext cx="166687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8" name="Rectangle 23"/>
          <p:cNvSpPr>
            <a:spLocks noChangeArrowheads="1"/>
          </p:cNvSpPr>
          <p:nvPr/>
        </p:nvSpPr>
        <p:spPr bwMode="auto">
          <a:xfrm>
            <a:off x="1265238" y="1265238"/>
            <a:ext cx="169862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49" name="Rectangle 24"/>
          <p:cNvSpPr>
            <a:spLocks noChangeArrowheads="1"/>
          </p:cNvSpPr>
          <p:nvPr/>
        </p:nvSpPr>
        <p:spPr bwMode="auto">
          <a:xfrm>
            <a:off x="1473200" y="1265238"/>
            <a:ext cx="165100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0" name="Rectangle 25"/>
          <p:cNvSpPr>
            <a:spLocks noChangeArrowheads="1"/>
          </p:cNvSpPr>
          <p:nvPr/>
        </p:nvSpPr>
        <p:spPr bwMode="auto">
          <a:xfrm>
            <a:off x="1679575" y="1265238"/>
            <a:ext cx="165100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1" name="Rectangle 26"/>
          <p:cNvSpPr>
            <a:spLocks noChangeArrowheads="1"/>
          </p:cNvSpPr>
          <p:nvPr/>
        </p:nvSpPr>
        <p:spPr bwMode="auto">
          <a:xfrm>
            <a:off x="1882775" y="1265238"/>
            <a:ext cx="168275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2" name="Rectangle 27"/>
          <p:cNvSpPr>
            <a:spLocks noChangeArrowheads="1"/>
          </p:cNvSpPr>
          <p:nvPr/>
        </p:nvSpPr>
        <p:spPr bwMode="auto">
          <a:xfrm>
            <a:off x="2090738" y="1265238"/>
            <a:ext cx="166687" cy="29686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3" name="Rectangle 28"/>
          <p:cNvSpPr>
            <a:spLocks noChangeArrowheads="1"/>
          </p:cNvSpPr>
          <p:nvPr/>
        </p:nvSpPr>
        <p:spPr bwMode="auto">
          <a:xfrm>
            <a:off x="439738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4" name="Rectangle 29"/>
          <p:cNvSpPr>
            <a:spLocks noChangeArrowheads="1"/>
          </p:cNvSpPr>
          <p:nvPr/>
        </p:nvSpPr>
        <p:spPr bwMode="auto">
          <a:xfrm>
            <a:off x="646113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5" name="Rectangle 30"/>
          <p:cNvSpPr>
            <a:spLocks noChangeArrowheads="1"/>
          </p:cNvSpPr>
          <p:nvPr/>
        </p:nvSpPr>
        <p:spPr bwMode="auto">
          <a:xfrm>
            <a:off x="854075" y="1628775"/>
            <a:ext cx="166688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6" name="Rectangle 31"/>
          <p:cNvSpPr>
            <a:spLocks noChangeArrowheads="1"/>
          </p:cNvSpPr>
          <p:nvPr/>
        </p:nvSpPr>
        <p:spPr bwMode="auto">
          <a:xfrm>
            <a:off x="1058863" y="1628775"/>
            <a:ext cx="166687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7" name="Rectangle 32"/>
          <p:cNvSpPr>
            <a:spLocks noChangeArrowheads="1"/>
          </p:cNvSpPr>
          <p:nvPr/>
        </p:nvSpPr>
        <p:spPr bwMode="auto">
          <a:xfrm>
            <a:off x="1265238" y="1628775"/>
            <a:ext cx="169862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8" name="Rectangle 33"/>
          <p:cNvSpPr>
            <a:spLocks noChangeArrowheads="1"/>
          </p:cNvSpPr>
          <p:nvPr/>
        </p:nvSpPr>
        <p:spPr bwMode="auto">
          <a:xfrm>
            <a:off x="1473200" y="1628775"/>
            <a:ext cx="165100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59" name="Rectangle 34"/>
          <p:cNvSpPr>
            <a:spLocks noChangeArrowheads="1"/>
          </p:cNvSpPr>
          <p:nvPr/>
        </p:nvSpPr>
        <p:spPr bwMode="auto">
          <a:xfrm>
            <a:off x="1679575" y="1628775"/>
            <a:ext cx="165100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0" name="Rectangle 35"/>
          <p:cNvSpPr>
            <a:spLocks noChangeArrowheads="1"/>
          </p:cNvSpPr>
          <p:nvPr/>
        </p:nvSpPr>
        <p:spPr bwMode="auto">
          <a:xfrm>
            <a:off x="1882775" y="1628775"/>
            <a:ext cx="168275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1" name="Rectangle 36"/>
          <p:cNvSpPr>
            <a:spLocks noChangeArrowheads="1"/>
          </p:cNvSpPr>
          <p:nvPr/>
        </p:nvSpPr>
        <p:spPr bwMode="auto">
          <a:xfrm>
            <a:off x="2090738" y="1628775"/>
            <a:ext cx="166687" cy="300038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2" name="Rectangle 37"/>
          <p:cNvSpPr>
            <a:spLocks noChangeArrowheads="1"/>
          </p:cNvSpPr>
          <p:nvPr/>
        </p:nvSpPr>
        <p:spPr bwMode="auto">
          <a:xfrm>
            <a:off x="439738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3" name="Rectangle 38"/>
          <p:cNvSpPr>
            <a:spLocks noChangeArrowheads="1"/>
          </p:cNvSpPr>
          <p:nvPr/>
        </p:nvSpPr>
        <p:spPr bwMode="auto">
          <a:xfrm>
            <a:off x="646113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4" name="Rectangle 39"/>
          <p:cNvSpPr>
            <a:spLocks noChangeArrowheads="1"/>
          </p:cNvSpPr>
          <p:nvPr/>
        </p:nvSpPr>
        <p:spPr bwMode="auto">
          <a:xfrm>
            <a:off x="854075" y="1995488"/>
            <a:ext cx="166688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5" name="Rectangle 40"/>
          <p:cNvSpPr>
            <a:spLocks noChangeArrowheads="1"/>
          </p:cNvSpPr>
          <p:nvPr/>
        </p:nvSpPr>
        <p:spPr bwMode="auto">
          <a:xfrm>
            <a:off x="1058863" y="1995488"/>
            <a:ext cx="166687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6" name="Rectangle 41"/>
          <p:cNvSpPr>
            <a:spLocks noChangeArrowheads="1"/>
          </p:cNvSpPr>
          <p:nvPr/>
        </p:nvSpPr>
        <p:spPr bwMode="auto">
          <a:xfrm>
            <a:off x="1265238" y="1995488"/>
            <a:ext cx="169862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7" name="Rectangle 42"/>
          <p:cNvSpPr>
            <a:spLocks noChangeArrowheads="1"/>
          </p:cNvSpPr>
          <p:nvPr/>
        </p:nvSpPr>
        <p:spPr bwMode="auto">
          <a:xfrm>
            <a:off x="1473200" y="1995488"/>
            <a:ext cx="165100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8" name="Rectangle 43"/>
          <p:cNvSpPr>
            <a:spLocks noChangeArrowheads="1"/>
          </p:cNvSpPr>
          <p:nvPr/>
        </p:nvSpPr>
        <p:spPr bwMode="auto">
          <a:xfrm>
            <a:off x="1679575" y="1995488"/>
            <a:ext cx="165100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69" name="Rectangle 44"/>
          <p:cNvSpPr>
            <a:spLocks noChangeArrowheads="1"/>
          </p:cNvSpPr>
          <p:nvPr/>
        </p:nvSpPr>
        <p:spPr bwMode="auto">
          <a:xfrm>
            <a:off x="1882775" y="1995488"/>
            <a:ext cx="168275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0" name="Rectangle 45"/>
          <p:cNvSpPr>
            <a:spLocks noChangeArrowheads="1"/>
          </p:cNvSpPr>
          <p:nvPr/>
        </p:nvSpPr>
        <p:spPr bwMode="auto">
          <a:xfrm>
            <a:off x="2090738" y="1995488"/>
            <a:ext cx="166687" cy="303212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1" name="Rectangle 46"/>
          <p:cNvSpPr>
            <a:spLocks noChangeArrowheads="1"/>
          </p:cNvSpPr>
          <p:nvPr/>
        </p:nvSpPr>
        <p:spPr bwMode="auto">
          <a:xfrm>
            <a:off x="457200" y="2706688"/>
            <a:ext cx="457200" cy="520700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2" name="Line 47"/>
          <p:cNvSpPr>
            <a:spLocks noChangeShapeType="1"/>
          </p:cNvSpPr>
          <p:nvPr/>
        </p:nvSpPr>
        <p:spPr bwMode="auto">
          <a:xfrm>
            <a:off x="703263" y="2706688"/>
            <a:ext cx="1587" cy="514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73" name="Rectangle 48"/>
          <p:cNvSpPr>
            <a:spLocks noChangeArrowheads="1"/>
          </p:cNvSpPr>
          <p:nvPr/>
        </p:nvSpPr>
        <p:spPr bwMode="auto">
          <a:xfrm>
            <a:off x="703263" y="3000375"/>
            <a:ext cx="211137" cy="227013"/>
          </a:xfrm>
          <a:prstGeom prst="rect">
            <a:avLst/>
          </a:prstGeom>
          <a:solidFill>
            <a:srgbClr val="CC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4" name="Oval 49"/>
          <p:cNvSpPr>
            <a:spLocks noChangeArrowheads="1"/>
          </p:cNvSpPr>
          <p:nvPr/>
        </p:nvSpPr>
        <p:spPr bwMode="auto">
          <a:xfrm>
            <a:off x="622300" y="2927350"/>
            <a:ext cx="84138" cy="793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5" name="Rectangle 50"/>
          <p:cNvSpPr>
            <a:spLocks noChangeArrowheads="1"/>
          </p:cNvSpPr>
          <p:nvPr/>
        </p:nvSpPr>
        <p:spPr bwMode="auto">
          <a:xfrm>
            <a:off x="1582738" y="23637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6" name="Rectangle 51"/>
          <p:cNvSpPr>
            <a:spLocks noChangeArrowheads="1"/>
          </p:cNvSpPr>
          <p:nvPr/>
        </p:nvSpPr>
        <p:spPr bwMode="auto">
          <a:xfrm>
            <a:off x="1887538" y="27066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7" name="Rectangle 52"/>
          <p:cNvSpPr>
            <a:spLocks noChangeArrowheads="1"/>
          </p:cNvSpPr>
          <p:nvPr/>
        </p:nvSpPr>
        <p:spPr bwMode="auto">
          <a:xfrm>
            <a:off x="1811338" y="23637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8" name="Rectangle 53"/>
          <p:cNvSpPr>
            <a:spLocks noChangeArrowheads="1"/>
          </p:cNvSpPr>
          <p:nvPr/>
        </p:nvSpPr>
        <p:spPr bwMode="auto">
          <a:xfrm>
            <a:off x="2043113" y="2363788"/>
            <a:ext cx="166687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79" name="Rectangle 54"/>
          <p:cNvSpPr>
            <a:spLocks noChangeArrowheads="1"/>
          </p:cNvSpPr>
          <p:nvPr/>
        </p:nvSpPr>
        <p:spPr bwMode="auto">
          <a:xfrm>
            <a:off x="2039938" y="2706688"/>
            <a:ext cx="169862" cy="300037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80" name="Rectangle 55"/>
          <p:cNvSpPr>
            <a:spLocks noChangeArrowheads="1"/>
          </p:cNvSpPr>
          <p:nvPr/>
        </p:nvSpPr>
        <p:spPr bwMode="auto">
          <a:xfrm>
            <a:off x="3886200" y="2209800"/>
            <a:ext cx="2209800" cy="1085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81" name="Rectangle 56"/>
          <p:cNvSpPr>
            <a:spLocks noChangeArrowheads="1"/>
          </p:cNvSpPr>
          <p:nvPr/>
        </p:nvSpPr>
        <p:spPr bwMode="auto">
          <a:xfrm>
            <a:off x="4902200" y="2432050"/>
            <a:ext cx="414338" cy="811213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82" name="Line 57"/>
          <p:cNvSpPr>
            <a:spLocks noChangeShapeType="1"/>
          </p:cNvSpPr>
          <p:nvPr/>
        </p:nvSpPr>
        <p:spPr bwMode="auto">
          <a:xfrm>
            <a:off x="4902200" y="2557463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3" name="Line 58"/>
          <p:cNvSpPr>
            <a:spLocks noChangeShapeType="1"/>
          </p:cNvSpPr>
          <p:nvPr/>
        </p:nvSpPr>
        <p:spPr bwMode="auto">
          <a:xfrm>
            <a:off x="4902200" y="2700338"/>
            <a:ext cx="411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4" name="Line 59"/>
          <p:cNvSpPr>
            <a:spLocks noChangeShapeType="1"/>
          </p:cNvSpPr>
          <p:nvPr/>
        </p:nvSpPr>
        <p:spPr bwMode="auto">
          <a:xfrm>
            <a:off x="4902200" y="2846388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5" name="Line 60"/>
          <p:cNvSpPr>
            <a:spLocks noChangeShapeType="1"/>
          </p:cNvSpPr>
          <p:nvPr/>
        </p:nvSpPr>
        <p:spPr bwMode="auto">
          <a:xfrm>
            <a:off x="4902200" y="2995613"/>
            <a:ext cx="411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6" name="Line 61"/>
          <p:cNvSpPr>
            <a:spLocks noChangeShapeType="1"/>
          </p:cNvSpPr>
          <p:nvPr/>
        </p:nvSpPr>
        <p:spPr bwMode="auto">
          <a:xfrm>
            <a:off x="4902200" y="3143250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7" name="Rectangle 62"/>
          <p:cNvSpPr>
            <a:spLocks noChangeArrowheads="1"/>
          </p:cNvSpPr>
          <p:nvPr/>
        </p:nvSpPr>
        <p:spPr bwMode="auto">
          <a:xfrm>
            <a:off x="5578475" y="2432050"/>
            <a:ext cx="414338" cy="811213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88" name="Line 63"/>
          <p:cNvSpPr>
            <a:spLocks noChangeShapeType="1"/>
          </p:cNvSpPr>
          <p:nvPr/>
        </p:nvSpPr>
        <p:spPr bwMode="auto">
          <a:xfrm>
            <a:off x="5578475" y="2557463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89" name="Line 64"/>
          <p:cNvSpPr>
            <a:spLocks noChangeShapeType="1"/>
          </p:cNvSpPr>
          <p:nvPr/>
        </p:nvSpPr>
        <p:spPr bwMode="auto">
          <a:xfrm>
            <a:off x="5578475" y="2700338"/>
            <a:ext cx="411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90" name="Line 65"/>
          <p:cNvSpPr>
            <a:spLocks noChangeShapeType="1"/>
          </p:cNvSpPr>
          <p:nvPr/>
        </p:nvSpPr>
        <p:spPr bwMode="auto">
          <a:xfrm>
            <a:off x="5578475" y="2846388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91" name="Line 66"/>
          <p:cNvSpPr>
            <a:spLocks noChangeShapeType="1"/>
          </p:cNvSpPr>
          <p:nvPr/>
        </p:nvSpPr>
        <p:spPr bwMode="auto">
          <a:xfrm>
            <a:off x="5578475" y="2995613"/>
            <a:ext cx="411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92" name="Line 67"/>
          <p:cNvSpPr>
            <a:spLocks noChangeShapeType="1"/>
          </p:cNvSpPr>
          <p:nvPr/>
        </p:nvSpPr>
        <p:spPr bwMode="auto">
          <a:xfrm>
            <a:off x="5578475" y="3143250"/>
            <a:ext cx="4111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93" name="Rectangle 68"/>
          <p:cNvSpPr>
            <a:spLocks noChangeArrowheads="1"/>
          </p:cNvSpPr>
          <p:nvPr/>
        </p:nvSpPr>
        <p:spPr bwMode="auto">
          <a:xfrm>
            <a:off x="4114800" y="2668588"/>
            <a:ext cx="457200" cy="520700"/>
          </a:xfrm>
          <a:prstGeom prst="rect">
            <a:avLst/>
          </a:prstGeom>
          <a:solidFill>
            <a:srgbClr val="CC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94" name="Line 69"/>
          <p:cNvSpPr>
            <a:spLocks noChangeShapeType="1"/>
          </p:cNvSpPr>
          <p:nvPr/>
        </p:nvSpPr>
        <p:spPr bwMode="auto">
          <a:xfrm>
            <a:off x="4360863" y="2668588"/>
            <a:ext cx="3175" cy="514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695" name="Rectangle 70"/>
          <p:cNvSpPr>
            <a:spLocks noChangeArrowheads="1"/>
          </p:cNvSpPr>
          <p:nvPr/>
        </p:nvSpPr>
        <p:spPr bwMode="auto">
          <a:xfrm>
            <a:off x="4360863" y="2962275"/>
            <a:ext cx="211137" cy="227013"/>
          </a:xfrm>
          <a:prstGeom prst="rect">
            <a:avLst/>
          </a:prstGeom>
          <a:solidFill>
            <a:srgbClr val="CC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96" name="Oval 71"/>
          <p:cNvSpPr>
            <a:spLocks noChangeArrowheads="1"/>
          </p:cNvSpPr>
          <p:nvPr/>
        </p:nvSpPr>
        <p:spPr bwMode="auto">
          <a:xfrm>
            <a:off x="4279900" y="2889250"/>
            <a:ext cx="85725" cy="77788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97" name="Rectangle 72"/>
          <p:cNvSpPr>
            <a:spLocks noChangeArrowheads="1"/>
          </p:cNvSpPr>
          <p:nvPr/>
        </p:nvSpPr>
        <p:spPr bwMode="auto">
          <a:xfrm>
            <a:off x="2286000" y="2438400"/>
            <a:ext cx="1600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98" name="Rectangle 73"/>
          <p:cNvSpPr>
            <a:spLocks noChangeArrowheads="1"/>
          </p:cNvSpPr>
          <p:nvPr/>
        </p:nvSpPr>
        <p:spPr bwMode="auto">
          <a:xfrm>
            <a:off x="6248400" y="3505200"/>
            <a:ext cx="2895600" cy="335280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699" name="Line 74"/>
          <p:cNvSpPr>
            <a:spLocks noChangeShapeType="1"/>
          </p:cNvSpPr>
          <p:nvPr/>
        </p:nvSpPr>
        <p:spPr bwMode="auto">
          <a:xfrm flipH="1">
            <a:off x="8305800" y="4038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0" name="Line 75"/>
          <p:cNvSpPr>
            <a:spLocks noChangeShapeType="1"/>
          </p:cNvSpPr>
          <p:nvPr/>
        </p:nvSpPr>
        <p:spPr bwMode="auto">
          <a:xfrm flipH="1">
            <a:off x="8305800" y="4495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1" name="Line 76"/>
          <p:cNvSpPr>
            <a:spLocks noChangeShapeType="1"/>
          </p:cNvSpPr>
          <p:nvPr/>
        </p:nvSpPr>
        <p:spPr bwMode="auto">
          <a:xfrm flipH="1">
            <a:off x="8305800" y="5029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2" name="Line 77"/>
          <p:cNvSpPr>
            <a:spLocks noChangeShapeType="1"/>
          </p:cNvSpPr>
          <p:nvPr/>
        </p:nvSpPr>
        <p:spPr bwMode="auto">
          <a:xfrm flipH="1">
            <a:off x="8305800" y="5562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3" name="Line 78"/>
          <p:cNvSpPr>
            <a:spLocks noChangeShapeType="1"/>
          </p:cNvSpPr>
          <p:nvPr/>
        </p:nvSpPr>
        <p:spPr bwMode="auto">
          <a:xfrm flipH="1">
            <a:off x="8305800" y="6019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4" name="Line 79"/>
          <p:cNvSpPr>
            <a:spLocks noChangeShapeType="1"/>
          </p:cNvSpPr>
          <p:nvPr/>
        </p:nvSpPr>
        <p:spPr bwMode="auto">
          <a:xfrm flipH="1">
            <a:off x="6553200" y="4038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5" name="Line 80"/>
          <p:cNvSpPr>
            <a:spLocks noChangeShapeType="1"/>
          </p:cNvSpPr>
          <p:nvPr/>
        </p:nvSpPr>
        <p:spPr bwMode="auto">
          <a:xfrm flipH="1">
            <a:off x="6553200" y="4495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6" name="Line 81"/>
          <p:cNvSpPr>
            <a:spLocks noChangeShapeType="1"/>
          </p:cNvSpPr>
          <p:nvPr/>
        </p:nvSpPr>
        <p:spPr bwMode="auto">
          <a:xfrm flipH="1">
            <a:off x="6553200" y="50292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7" name="Line 82"/>
          <p:cNvSpPr>
            <a:spLocks noChangeShapeType="1"/>
          </p:cNvSpPr>
          <p:nvPr/>
        </p:nvSpPr>
        <p:spPr bwMode="auto">
          <a:xfrm flipH="1">
            <a:off x="6553200" y="55626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8" name="Line 83"/>
          <p:cNvSpPr>
            <a:spLocks noChangeShapeType="1"/>
          </p:cNvSpPr>
          <p:nvPr/>
        </p:nvSpPr>
        <p:spPr bwMode="auto">
          <a:xfrm flipH="1">
            <a:off x="6553200" y="60198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09" name="Line 84"/>
          <p:cNvSpPr>
            <a:spLocks noChangeShapeType="1"/>
          </p:cNvSpPr>
          <p:nvPr/>
        </p:nvSpPr>
        <p:spPr bwMode="auto">
          <a:xfrm>
            <a:off x="990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0" name="Line 85"/>
          <p:cNvSpPr>
            <a:spLocks noChangeShapeType="1"/>
          </p:cNvSpPr>
          <p:nvPr/>
        </p:nvSpPr>
        <p:spPr bwMode="auto">
          <a:xfrm>
            <a:off x="14478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1" name="Line 86"/>
          <p:cNvSpPr>
            <a:spLocks noChangeShapeType="1"/>
          </p:cNvSpPr>
          <p:nvPr/>
        </p:nvSpPr>
        <p:spPr bwMode="auto">
          <a:xfrm>
            <a:off x="19812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2" name="Line 87"/>
          <p:cNvSpPr>
            <a:spLocks noChangeShapeType="1"/>
          </p:cNvSpPr>
          <p:nvPr/>
        </p:nvSpPr>
        <p:spPr bwMode="auto">
          <a:xfrm>
            <a:off x="24384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3" name="Line 88"/>
          <p:cNvSpPr>
            <a:spLocks noChangeShapeType="1"/>
          </p:cNvSpPr>
          <p:nvPr/>
        </p:nvSpPr>
        <p:spPr bwMode="auto">
          <a:xfrm>
            <a:off x="2895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4" name="Line 89"/>
          <p:cNvSpPr>
            <a:spLocks noChangeShapeType="1"/>
          </p:cNvSpPr>
          <p:nvPr/>
        </p:nvSpPr>
        <p:spPr bwMode="auto">
          <a:xfrm>
            <a:off x="33528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5" name="Line 90"/>
          <p:cNvSpPr>
            <a:spLocks noChangeShapeType="1"/>
          </p:cNvSpPr>
          <p:nvPr/>
        </p:nvSpPr>
        <p:spPr bwMode="auto">
          <a:xfrm>
            <a:off x="38862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6" name="Line 91"/>
          <p:cNvSpPr>
            <a:spLocks noChangeShapeType="1"/>
          </p:cNvSpPr>
          <p:nvPr/>
        </p:nvSpPr>
        <p:spPr bwMode="auto">
          <a:xfrm>
            <a:off x="44196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7" name="Line 92"/>
          <p:cNvSpPr>
            <a:spLocks noChangeShapeType="1"/>
          </p:cNvSpPr>
          <p:nvPr/>
        </p:nvSpPr>
        <p:spPr bwMode="auto">
          <a:xfrm>
            <a:off x="49530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18" name="Line 93"/>
          <p:cNvSpPr>
            <a:spLocks noChangeShapeType="1"/>
          </p:cNvSpPr>
          <p:nvPr/>
        </p:nvSpPr>
        <p:spPr bwMode="auto">
          <a:xfrm>
            <a:off x="5486400" y="52578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26719" name="Picture 94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019800"/>
            <a:ext cx="473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0" name="Picture 95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6248400"/>
            <a:ext cx="47783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1" name="Picture 96" descr="NA014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5943600"/>
            <a:ext cx="5445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2" name="Picture 97" descr="BL0039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6096000"/>
            <a:ext cx="539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94" name="Line 98"/>
          <p:cNvSpPr>
            <a:spLocks noChangeShapeType="1"/>
          </p:cNvSpPr>
          <p:nvPr/>
        </p:nvSpPr>
        <p:spPr bwMode="auto">
          <a:xfrm>
            <a:off x="4191000" y="4800600"/>
            <a:ext cx="1371600" cy="2057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395" name="Line 99"/>
          <p:cNvSpPr>
            <a:spLocks noChangeShapeType="1"/>
          </p:cNvSpPr>
          <p:nvPr/>
        </p:nvSpPr>
        <p:spPr bwMode="auto">
          <a:xfrm>
            <a:off x="9144000" y="4495800"/>
            <a:ext cx="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396" name="Line 100"/>
          <p:cNvSpPr>
            <a:spLocks noChangeShapeType="1"/>
          </p:cNvSpPr>
          <p:nvPr/>
        </p:nvSpPr>
        <p:spPr bwMode="auto">
          <a:xfrm flipH="1" flipV="1">
            <a:off x="6019800" y="3124200"/>
            <a:ext cx="3124200" cy="137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397" name="Line 101"/>
          <p:cNvSpPr>
            <a:spLocks noChangeShapeType="1"/>
          </p:cNvSpPr>
          <p:nvPr/>
        </p:nvSpPr>
        <p:spPr bwMode="auto">
          <a:xfrm flipH="1" flipV="1">
            <a:off x="2286000" y="3276600"/>
            <a:ext cx="1905000" cy="1524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398" name="Line 102"/>
          <p:cNvSpPr>
            <a:spLocks noChangeShapeType="1"/>
          </p:cNvSpPr>
          <p:nvPr/>
        </p:nvSpPr>
        <p:spPr bwMode="auto">
          <a:xfrm flipH="1">
            <a:off x="2133600" y="3886200"/>
            <a:ext cx="6096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399" name="Line 103"/>
          <p:cNvSpPr>
            <a:spLocks noChangeShapeType="1"/>
          </p:cNvSpPr>
          <p:nvPr/>
        </p:nvSpPr>
        <p:spPr bwMode="auto">
          <a:xfrm flipH="1" flipV="1">
            <a:off x="3505200" y="5562600"/>
            <a:ext cx="91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graphicFrame>
        <p:nvGraphicFramePr>
          <p:cNvPr id="55400" name="Object 104"/>
          <p:cNvGraphicFramePr>
            <a:graphicFrameLocks/>
          </p:cNvGraphicFramePr>
          <p:nvPr/>
        </p:nvGraphicFramePr>
        <p:xfrm>
          <a:off x="7316788" y="5943600"/>
          <a:ext cx="9874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Resim" r:id="rId6" imgW="1414021" imgH="754144" progId="Word.Picture.8">
                  <p:embed/>
                </p:oleObj>
              </mc:Choice>
              <mc:Fallback>
                <p:oleObj name="Resim" r:id="rId6" imgW="1414021" imgH="754144" progId="Word.Picture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88" y="5943600"/>
                        <a:ext cx="9874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01" name="Line 105"/>
          <p:cNvSpPr>
            <a:spLocks noChangeShapeType="1"/>
          </p:cNvSpPr>
          <p:nvPr/>
        </p:nvSpPr>
        <p:spPr bwMode="auto">
          <a:xfrm>
            <a:off x="6019800" y="3657600"/>
            <a:ext cx="76200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graphicFrame>
        <p:nvGraphicFramePr>
          <p:cNvPr id="55402" name="Object 106"/>
          <p:cNvGraphicFramePr>
            <a:graphicFrameLocks/>
          </p:cNvGraphicFramePr>
          <p:nvPr/>
        </p:nvGraphicFramePr>
        <p:xfrm>
          <a:off x="992188" y="3808413"/>
          <a:ext cx="9874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Resim" r:id="rId8" imgW="1414021" imgH="754144" progId="Word.Picture.8">
                  <p:embed/>
                </p:oleObj>
              </mc:Choice>
              <mc:Fallback>
                <p:oleObj name="Resim" r:id="rId8" imgW="1414021" imgH="754144" progId="Word.Picture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08413"/>
                        <a:ext cx="9874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03" name="Rectangle 107"/>
          <p:cNvSpPr>
            <a:spLocks noChangeArrowheads="1"/>
          </p:cNvSpPr>
          <p:nvPr/>
        </p:nvSpPr>
        <p:spPr bwMode="auto">
          <a:xfrm rot="-1426731">
            <a:off x="4568825" y="5195888"/>
            <a:ext cx="185738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55404" name="Rectangle 108"/>
          <p:cNvSpPr>
            <a:spLocks noChangeArrowheads="1"/>
          </p:cNvSpPr>
          <p:nvPr/>
        </p:nvSpPr>
        <p:spPr bwMode="auto">
          <a:xfrm rot="-3258665">
            <a:off x="2917825" y="3587750"/>
            <a:ext cx="15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55405" name="Line 109"/>
          <p:cNvSpPr>
            <a:spLocks noChangeShapeType="1"/>
          </p:cNvSpPr>
          <p:nvPr/>
        </p:nvSpPr>
        <p:spPr bwMode="auto">
          <a:xfrm>
            <a:off x="0" y="2438400"/>
            <a:ext cx="1524000" cy="1143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406" name="Line 110"/>
          <p:cNvSpPr>
            <a:spLocks noChangeShapeType="1"/>
          </p:cNvSpPr>
          <p:nvPr/>
        </p:nvSpPr>
        <p:spPr bwMode="auto">
          <a:xfrm rot="-5400000">
            <a:off x="-114300" y="2400300"/>
            <a:ext cx="1524000" cy="1143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55407" name="Line 111"/>
          <p:cNvSpPr>
            <a:spLocks noChangeShapeType="1"/>
          </p:cNvSpPr>
          <p:nvPr/>
        </p:nvSpPr>
        <p:spPr bwMode="auto">
          <a:xfrm>
            <a:off x="4114800" y="4724400"/>
            <a:ext cx="2209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6248400" y="4191000"/>
            <a:ext cx="2895600" cy="1219200"/>
            <a:chOff x="144" y="864"/>
            <a:chExt cx="5184" cy="2496"/>
          </a:xfrm>
        </p:grpSpPr>
        <p:sp>
          <p:nvSpPr>
            <p:cNvPr id="26751" name="Rectangle 113"/>
            <p:cNvSpPr>
              <a:spLocks noChangeArrowheads="1"/>
            </p:cNvSpPr>
            <p:nvPr/>
          </p:nvSpPr>
          <p:spPr bwMode="auto">
            <a:xfrm>
              <a:off x="159" y="1551"/>
              <a:ext cx="2161" cy="1345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52" name="Rectangle 114"/>
            <p:cNvSpPr>
              <a:spLocks noChangeArrowheads="1"/>
            </p:cNvSpPr>
            <p:nvPr/>
          </p:nvSpPr>
          <p:spPr bwMode="auto">
            <a:xfrm>
              <a:off x="159" y="2744"/>
              <a:ext cx="2161" cy="15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53" name="Line 115"/>
            <p:cNvSpPr>
              <a:spLocks noChangeShapeType="1"/>
            </p:cNvSpPr>
            <p:nvPr/>
          </p:nvSpPr>
          <p:spPr bwMode="auto">
            <a:xfrm>
              <a:off x="144" y="2896"/>
              <a:ext cx="2118" cy="0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54" name="Arc 116"/>
            <p:cNvSpPr>
              <a:spLocks/>
            </p:cNvSpPr>
            <p:nvPr/>
          </p:nvSpPr>
          <p:spPr bwMode="auto">
            <a:xfrm>
              <a:off x="2170" y="1551"/>
              <a:ext cx="156" cy="115"/>
            </a:xfrm>
            <a:custGeom>
              <a:avLst/>
              <a:gdLst>
                <a:gd name="T0" fmla="*/ 0 w 22833"/>
                <a:gd name="T1" fmla="*/ 0 h 22254"/>
                <a:gd name="T2" fmla="*/ 0 w 22833"/>
                <a:gd name="T3" fmla="*/ 0 h 22254"/>
                <a:gd name="T4" fmla="*/ 0 w 22833"/>
                <a:gd name="T5" fmla="*/ 0 h 22254"/>
                <a:gd name="T6" fmla="*/ 0 60000 65536"/>
                <a:gd name="T7" fmla="*/ 0 60000 65536"/>
                <a:gd name="T8" fmla="*/ 0 60000 65536"/>
                <a:gd name="T9" fmla="*/ 0 w 22833"/>
                <a:gd name="T10" fmla="*/ 0 h 22254"/>
                <a:gd name="T11" fmla="*/ 22833 w 22833"/>
                <a:gd name="T12" fmla="*/ 22254 h 222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33" h="22254" fill="none" extrusionOk="0">
                  <a:moveTo>
                    <a:pt x="22823" y="-1"/>
                  </a:moveTo>
                  <a:cubicBezTo>
                    <a:pt x="22829" y="217"/>
                    <a:pt x="22833" y="435"/>
                    <a:pt x="22833" y="654"/>
                  </a:cubicBezTo>
                  <a:cubicBezTo>
                    <a:pt x="22833" y="12583"/>
                    <a:pt x="13162" y="22254"/>
                    <a:pt x="1233" y="22254"/>
                  </a:cubicBezTo>
                  <a:cubicBezTo>
                    <a:pt x="821" y="22254"/>
                    <a:pt x="410" y="22242"/>
                    <a:pt x="0" y="22218"/>
                  </a:cubicBezTo>
                </a:path>
                <a:path w="22833" h="22254" stroke="0" extrusionOk="0">
                  <a:moveTo>
                    <a:pt x="22823" y="-1"/>
                  </a:moveTo>
                  <a:cubicBezTo>
                    <a:pt x="22829" y="217"/>
                    <a:pt x="22833" y="435"/>
                    <a:pt x="22833" y="654"/>
                  </a:cubicBezTo>
                  <a:cubicBezTo>
                    <a:pt x="22833" y="12583"/>
                    <a:pt x="13162" y="22254"/>
                    <a:pt x="1233" y="22254"/>
                  </a:cubicBezTo>
                  <a:cubicBezTo>
                    <a:pt x="821" y="22254"/>
                    <a:pt x="410" y="22242"/>
                    <a:pt x="0" y="22218"/>
                  </a:cubicBezTo>
                  <a:lnTo>
                    <a:pt x="1233" y="654"/>
                  </a:lnTo>
                  <a:lnTo>
                    <a:pt x="22823" y="-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55" name="Line 117"/>
            <p:cNvSpPr>
              <a:spLocks noChangeShapeType="1"/>
            </p:cNvSpPr>
            <p:nvPr/>
          </p:nvSpPr>
          <p:spPr bwMode="auto">
            <a:xfrm flipH="1">
              <a:off x="1797" y="1662"/>
              <a:ext cx="373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56" name="Arc 118"/>
            <p:cNvSpPr>
              <a:spLocks/>
            </p:cNvSpPr>
            <p:nvPr/>
          </p:nvSpPr>
          <p:spPr bwMode="auto">
            <a:xfrm>
              <a:off x="1690" y="1666"/>
              <a:ext cx="116" cy="115"/>
            </a:xfrm>
            <a:custGeom>
              <a:avLst/>
              <a:gdLst>
                <a:gd name="T0" fmla="*/ 0 w 21567"/>
                <a:gd name="T1" fmla="*/ 0 h 21552"/>
                <a:gd name="T2" fmla="*/ 0 w 21567"/>
                <a:gd name="T3" fmla="*/ 0 h 21552"/>
                <a:gd name="T4" fmla="*/ 0 w 21567"/>
                <a:gd name="T5" fmla="*/ 0 h 21552"/>
                <a:gd name="T6" fmla="*/ 0 60000 65536"/>
                <a:gd name="T7" fmla="*/ 0 60000 65536"/>
                <a:gd name="T8" fmla="*/ 0 60000 65536"/>
                <a:gd name="T9" fmla="*/ 0 w 21567"/>
                <a:gd name="T10" fmla="*/ 0 h 21552"/>
                <a:gd name="T11" fmla="*/ 21567 w 21567"/>
                <a:gd name="T12" fmla="*/ 21552 h 215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7" h="21552" fill="none" extrusionOk="0">
                  <a:moveTo>
                    <a:pt x="0" y="20357"/>
                  </a:moveTo>
                  <a:cubicBezTo>
                    <a:pt x="603" y="9461"/>
                    <a:pt x="9238" y="728"/>
                    <a:pt x="20126" y="0"/>
                  </a:cubicBezTo>
                </a:path>
                <a:path w="21567" h="21552" stroke="0" extrusionOk="0">
                  <a:moveTo>
                    <a:pt x="0" y="20357"/>
                  </a:moveTo>
                  <a:cubicBezTo>
                    <a:pt x="603" y="9461"/>
                    <a:pt x="9238" y="728"/>
                    <a:pt x="20126" y="0"/>
                  </a:cubicBezTo>
                  <a:lnTo>
                    <a:pt x="21567" y="21552"/>
                  </a:lnTo>
                  <a:lnTo>
                    <a:pt x="0" y="2035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57" name="Line 119"/>
            <p:cNvSpPr>
              <a:spLocks noChangeShapeType="1"/>
            </p:cNvSpPr>
            <p:nvPr/>
          </p:nvSpPr>
          <p:spPr bwMode="auto">
            <a:xfrm>
              <a:off x="1687" y="1769"/>
              <a:ext cx="3" cy="1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58" name="Rectangle 120"/>
            <p:cNvSpPr>
              <a:spLocks noChangeArrowheads="1"/>
            </p:cNvSpPr>
            <p:nvPr/>
          </p:nvSpPr>
          <p:spPr bwMode="auto">
            <a:xfrm>
              <a:off x="302" y="1732"/>
              <a:ext cx="384" cy="22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59" name="Rectangle 121"/>
            <p:cNvSpPr>
              <a:spLocks noChangeArrowheads="1"/>
            </p:cNvSpPr>
            <p:nvPr/>
          </p:nvSpPr>
          <p:spPr bwMode="auto">
            <a:xfrm>
              <a:off x="302" y="1692"/>
              <a:ext cx="384" cy="46"/>
            </a:xfrm>
            <a:prstGeom prst="rect">
              <a:avLst/>
            </a:prstGeom>
            <a:solidFill>
              <a:srgbClr val="BFBFB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0" name="Rectangle 122"/>
            <p:cNvSpPr>
              <a:spLocks noChangeArrowheads="1"/>
            </p:cNvSpPr>
            <p:nvPr/>
          </p:nvSpPr>
          <p:spPr bwMode="auto">
            <a:xfrm>
              <a:off x="2661" y="973"/>
              <a:ext cx="106" cy="7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1" name="Rectangle 123"/>
            <p:cNvSpPr>
              <a:spLocks noChangeArrowheads="1"/>
            </p:cNvSpPr>
            <p:nvPr/>
          </p:nvSpPr>
          <p:spPr bwMode="auto">
            <a:xfrm>
              <a:off x="2764" y="973"/>
              <a:ext cx="102" cy="7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2" name="Line 124"/>
            <p:cNvSpPr>
              <a:spLocks noChangeShapeType="1"/>
            </p:cNvSpPr>
            <p:nvPr/>
          </p:nvSpPr>
          <p:spPr bwMode="auto">
            <a:xfrm>
              <a:off x="2764" y="973"/>
              <a:ext cx="3" cy="58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63" name="Oval 125"/>
            <p:cNvSpPr>
              <a:spLocks noChangeArrowheads="1"/>
            </p:cNvSpPr>
            <p:nvPr/>
          </p:nvSpPr>
          <p:spPr bwMode="auto">
            <a:xfrm>
              <a:off x="2519" y="864"/>
              <a:ext cx="248" cy="7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4" name="Line 126"/>
            <p:cNvSpPr>
              <a:spLocks noChangeShapeType="1"/>
            </p:cNvSpPr>
            <p:nvPr/>
          </p:nvSpPr>
          <p:spPr bwMode="auto">
            <a:xfrm>
              <a:off x="2764" y="898"/>
              <a:ext cx="3" cy="75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65" name="Arc 127"/>
            <p:cNvSpPr>
              <a:spLocks/>
            </p:cNvSpPr>
            <p:nvPr/>
          </p:nvSpPr>
          <p:spPr bwMode="auto">
            <a:xfrm>
              <a:off x="2313" y="2821"/>
              <a:ext cx="36" cy="75"/>
            </a:xfrm>
            <a:custGeom>
              <a:avLst/>
              <a:gdLst>
                <a:gd name="T0" fmla="*/ 0 w 24124"/>
                <a:gd name="T1" fmla="*/ 0 h 22642"/>
                <a:gd name="T2" fmla="*/ 0 w 24124"/>
                <a:gd name="T3" fmla="*/ 0 h 22642"/>
                <a:gd name="T4" fmla="*/ 0 w 24124"/>
                <a:gd name="T5" fmla="*/ 0 h 22642"/>
                <a:gd name="T6" fmla="*/ 0 60000 65536"/>
                <a:gd name="T7" fmla="*/ 0 60000 65536"/>
                <a:gd name="T8" fmla="*/ 0 60000 65536"/>
                <a:gd name="T9" fmla="*/ 0 w 24124"/>
                <a:gd name="T10" fmla="*/ 0 h 22642"/>
                <a:gd name="T11" fmla="*/ 24124 w 24124"/>
                <a:gd name="T12" fmla="*/ 22642 h 22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24" h="22642" fill="none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</a:path>
                <a:path w="24124" h="22642" stroke="0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  <a:lnTo>
                    <a:pt x="2524" y="1042"/>
                  </a:lnTo>
                  <a:lnTo>
                    <a:pt x="2409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66" name="Arc 128"/>
            <p:cNvSpPr>
              <a:spLocks/>
            </p:cNvSpPr>
            <p:nvPr/>
          </p:nvSpPr>
          <p:spPr bwMode="auto">
            <a:xfrm>
              <a:off x="2313" y="2821"/>
              <a:ext cx="36" cy="75"/>
            </a:xfrm>
            <a:custGeom>
              <a:avLst/>
              <a:gdLst>
                <a:gd name="T0" fmla="*/ 0 w 24124"/>
                <a:gd name="T1" fmla="*/ 0 h 22642"/>
                <a:gd name="T2" fmla="*/ 0 w 24124"/>
                <a:gd name="T3" fmla="*/ 0 h 22642"/>
                <a:gd name="T4" fmla="*/ 0 w 24124"/>
                <a:gd name="T5" fmla="*/ 0 h 22642"/>
                <a:gd name="T6" fmla="*/ 0 60000 65536"/>
                <a:gd name="T7" fmla="*/ 0 60000 65536"/>
                <a:gd name="T8" fmla="*/ 0 60000 65536"/>
                <a:gd name="T9" fmla="*/ 0 w 24124"/>
                <a:gd name="T10" fmla="*/ 0 h 22642"/>
                <a:gd name="T11" fmla="*/ 24124 w 24124"/>
                <a:gd name="T12" fmla="*/ 22642 h 22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24" h="22642" fill="none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</a:path>
                <a:path w="24124" h="22642" stroke="0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  <a:lnTo>
                    <a:pt x="2524" y="1042"/>
                  </a:lnTo>
                  <a:lnTo>
                    <a:pt x="24098" y="0"/>
                  </a:lnTo>
                  <a:close/>
                </a:path>
              </a:pathLst>
            </a:cu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67" name="Rectangle 129"/>
            <p:cNvSpPr>
              <a:spLocks noChangeArrowheads="1"/>
            </p:cNvSpPr>
            <p:nvPr/>
          </p:nvSpPr>
          <p:spPr bwMode="auto">
            <a:xfrm>
              <a:off x="2313" y="1551"/>
              <a:ext cx="875" cy="12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8" name="Rectangle 130"/>
            <p:cNvSpPr>
              <a:spLocks noChangeArrowheads="1"/>
            </p:cNvSpPr>
            <p:nvPr/>
          </p:nvSpPr>
          <p:spPr bwMode="auto">
            <a:xfrm>
              <a:off x="2597" y="1692"/>
              <a:ext cx="448" cy="8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69" name="Rectangle 131"/>
            <p:cNvSpPr>
              <a:spLocks noChangeArrowheads="1"/>
            </p:cNvSpPr>
            <p:nvPr/>
          </p:nvSpPr>
          <p:spPr bwMode="auto">
            <a:xfrm>
              <a:off x="3207" y="2676"/>
              <a:ext cx="117" cy="2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0" name="Rectangle 132"/>
            <p:cNvSpPr>
              <a:spLocks noChangeArrowheads="1"/>
            </p:cNvSpPr>
            <p:nvPr/>
          </p:nvSpPr>
          <p:spPr bwMode="auto">
            <a:xfrm>
              <a:off x="3177" y="2530"/>
              <a:ext cx="147" cy="221"/>
            </a:xfrm>
            <a:prstGeom prst="rect">
              <a:avLst/>
            </a:prstGeom>
            <a:solidFill>
              <a:srgbClr val="D9D9D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1" name="Rectangle 133"/>
            <p:cNvSpPr>
              <a:spLocks noChangeArrowheads="1"/>
            </p:cNvSpPr>
            <p:nvPr/>
          </p:nvSpPr>
          <p:spPr bwMode="auto">
            <a:xfrm>
              <a:off x="2313" y="2199"/>
              <a:ext cx="284" cy="12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2" name="Rectangle 134"/>
            <p:cNvSpPr>
              <a:spLocks noChangeArrowheads="1"/>
            </p:cNvSpPr>
            <p:nvPr/>
          </p:nvSpPr>
          <p:spPr bwMode="auto">
            <a:xfrm>
              <a:off x="3039" y="2198"/>
              <a:ext cx="149" cy="123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3" name="Rectangle 135"/>
            <p:cNvSpPr>
              <a:spLocks noChangeArrowheads="1"/>
            </p:cNvSpPr>
            <p:nvPr/>
          </p:nvSpPr>
          <p:spPr bwMode="auto">
            <a:xfrm>
              <a:off x="3177" y="2636"/>
              <a:ext cx="37" cy="4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4" name="Rectangle 136"/>
            <p:cNvSpPr>
              <a:spLocks noChangeArrowheads="1"/>
            </p:cNvSpPr>
            <p:nvPr/>
          </p:nvSpPr>
          <p:spPr bwMode="auto">
            <a:xfrm>
              <a:off x="3138" y="1539"/>
              <a:ext cx="2160" cy="134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5" name="Rectangle 137"/>
            <p:cNvSpPr>
              <a:spLocks noChangeArrowheads="1"/>
            </p:cNvSpPr>
            <p:nvPr/>
          </p:nvSpPr>
          <p:spPr bwMode="auto">
            <a:xfrm>
              <a:off x="3138" y="2732"/>
              <a:ext cx="2160" cy="155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6" name="Rectangle 138"/>
            <p:cNvSpPr>
              <a:spLocks noChangeArrowheads="1"/>
            </p:cNvSpPr>
            <p:nvPr/>
          </p:nvSpPr>
          <p:spPr bwMode="auto">
            <a:xfrm>
              <a:off x="4652" y="1698"/>
              <a:ext cx="385" cy="2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7" name="Rectangle 139"/>
            <p:cNvSpPr>
              <a:spLocks noChangeArrowheads="1"/>
            </p:cNvSpPr>
            <p:nvPr/>
          </p:nvSpPr>
          <p:spPr bwMode="auto">
            <a:xfrm>
              <a:off x="4652" y="1650"/>
              <a:ext cx="385" cy="48"/>
            </a:xfrm>
            <a:prstGeom prst="rect">
              <a:avLst/>
            </a:prstGeom>
            <a:solidFill>
              <a:srgbClr val="BFBFB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78" name="Arc 140"/>
            <p:cNvSpPr>
              <a:spLocks/>
            </p:cNvSpPr>
            <p:nvPr/>
          </p:nvSpPr>
          <p:spPr bwMode="auto">
            <a:xfrm>
              <a:off x="5292" y="2811"/>
              <a:ext cx="36" cy="76"/>
            </a:xfrm>
            <a:custGeom>
              <a:avLst/>
              <a:gdLst>
                <a:gd name="T0" fmla="*/ 0 w 24124"/>
                <a:gd name="T1" fmla="*/ 0 h 22642"/>
                <a:gd name="T2" fmla="*/ 0 w 24124"/>
                <a:gd name="T3" fmla="*/ 0 h 22642"/>
                <a:gd name="T4" fmla="*/ 0 w 24124"/>
                <a:gd name="T5" fmla="*/ 0 h 22642"/>
                <a:gd name="T6" fmla="*/ 0 60000 65536"/>
                <a:gd name="T7" fmla="*/ 0 60000 65536"/>
                <a:gd name="T8" fmla="*/ 0 60000 65536"/>
                <a:gd name="T9" fmla="*/ 0 w 24124"/>
                <a:gd name="T10" fmla="*/ 0 h 22642"/>
                <a:gd name="T11" fmla="*/ 24124 w 24124"/>
                <a:gd name="T12" fmla="*/ 22642 h 22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24" h="22642" fill="none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</a:path>
                <a:path w="24124" h="22642" stroke="0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  <a:lnTo>
                    <a:pt x="2524" y="1042"/>
                  </a:lnTo>
                  <a:lnTo>
                    <a:pt x="2409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79" name="Arc 141"/>
            <p:cNvSpPr>
              <a:spLocks/>
            </p:cNvSpPr>
            <p:nvPr/>
          </p:nvSpPr>
          <p:spPr bwMode="auto">
            <a:xfrm>
              <a:off x="5292" y="2811"/>
              <a:ext cx="36" cy="76"/>
            </a:xfrm>
            <a:custGeom>
              <a:avLst/>
              <a:gdLst>
                <a:gd name="T0" fmla="*/ 0 w 24124"/>
                <a:gd name="T1" fmla="*/ 0 h 22642"/>
                <a:gd name="T2" fmla="*/ 0 w 24124"/>
                <a:gd name="T3" fmla="*/ 0 h 22642"/>
                <a:gd name="T4" fmla="*/ 0 w 24124"/>
                <a:gd name="T5" fmla="*/ 0 h 22642"/>
                <a:gd name="T6" fmla="*/ 0 60000 65536"/>
                <a:gd name="T7" fmla="*/ 0 60000 65536"/>
                <a:gd name="T8" fmla="*/ 0 60000 65536"/>
                <a:gd name="T9" fmla="*/ 0 w 24124"/>
                <a:gd name="T10" fmla="*/ 0 h 22642"/>
                <a:gd name="T11" fmla="*/ 24124 w 24124"/>
                <a:gd name="T12" fmla="*/ 22642 h 22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24" h="22642" fill="none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</a:path>
                <a:path w="24124" h="22642" stroke="0" extrusionOk="0">
                  <a:moveTo>
                    <a:pt x="24098" y="0"/>
                  </a:moveTo>
                  <a:cubicBezTo>
                    <a:pt x="24115" y="347"/>
                    <a:pt x="24124" y="694"/>
                    <a:pt x="24124" y="1042"/>
                  </a:cubicBezTo>
                  <a:cubicBezTo>
                    <a:pt x="24124" y="12971"/>
                    <a:pt x="14453" y="22642"/>
                    <a:pt x="2524" y="22642"/>
                  </a:cubicBezTo>
                  <a:cubicBezTo>
                    <a:pt x="1680" y="22642"/>
                    <a:pt x="837" y="22592"/>
                    <a:pt x="-1" y="22494"/>
                  </a:cubicBezTo>
                  <a:lnTo>
                    <a:pt x="2524" y="1042"/>
                  </a:lnTo>
                  <a:lnTo>
                    <a:pt x="24098" y="0"/>
                  </a:lnTo>
                  <a:close/>
                </a:path>
              </a:pathLst>
            </a:cu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0" name="Line 142"/>
            <p:cNvSpPr>
              <a:spLocks noChangeShapeType="1"/>
            </p:cNvSpPr>
            <p:nvPr/>
          </p:nvSpPr>
          <p:spPr bwMode="auto">
            <a:xfrm>
              <a:off x="3154" y="2896"/>
              <a:ext cx="2118" cy="0"/>
            </a:xfrm>
            <a:prstGeom prst="line">
              <a:avLst/>
            </a:prstGeom>
            <a:noFill/>
            <a:ln w="523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1" name="Line 143"/>
            <p:cNvSpPr>
              <a:spLocks noChangeShapeType="1"/>
            </p:cNvSpPr>
            <p:nvPr/>
          </p:nvSpPr>
          <p:spPr bwMode="auto">
            <a:xfrm flipH="1">
              <a:off x="3300" y="1698"/>
              <a:ext cx="37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2" name="Arc 144"/>
            <p:cNvSpPr>
              <a:spLocks/>
            </p:cNvSpPr>
            <p:nvPr/>
          </p:nvSpPr>
          <p:spPr bwMode="auto">
            <a:xfrm rot="5400000">
              <a:off x="3709" y="1654"/>
              <a:ext cx="117" cy="225"/>
            </a:xfrm>
            <a:custGeom>
              <a:avLst/>
              <a:gdLst>
                <a:gd name="T0" fmla="*/ 0 w 25624"/>
                <a:gd name="T1" fmla="*/ 0 h 21600"/>
                <a:gd name="T2" fmla="*/ 0 w 25624"/>
                <a:gd name="T3" fmla="*/ 0 h 21600"/>
                <a:gd name="T4" fmla="*/ 0 w 25624"/>
                <a:gd name="T5" fmla="*/ 0 h 21600"/>
                <a:gd name="T6" fmla="*/ 0 60000 65536"/>
                <a:gd name="T7" fmla="*/ 0 60000 65536"/>
                <a:gd name="T8" fmla="*/ 0 60000 65536"/>
                <a:gd name="T9" fmla="*/ 0 w 25624"/>
                <a:gd name="T10" fmla="*/ 0 h 21600"/>
                <a:gd name="T11" fmla="*/ 25624 w 2562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24" h="21600" fill="none" extrusionOk="0">
                  <a:moveTo>
                    <a:pt x="0" y="20931"/>
                  </a:moveTo>
                  <a:cubicBezTo>
                    <a:pt x="361" y="9267"/>
                    <a:pt x="9921" y="-1"/>
                    <a:pt x="21590" y="0"/>
                  </a:cubicBezTo>
                  <a:cubicBezTo>
                    <a:pt x="22943" y="0"/>
                    <a:pt x="24294" y="127"/>
                    <a:pt x="25623" y="380"/>
                  </a:cubicBezTo>
                </a:path>
                <a:path w="25624" h="21600" stroke="0" extrusionOk="0">
                  <a:moveTo>
                    <a:pt x="0" y="20931"/>
                  </a:moveTo>
                  <a:cubicBezTo>
                    <a:pt x="361" y="9267"/>
                    <a:pt x="9921" y="-1"/>
                    <a:pt x="21590" y="0"/>
                  </a:cubicBezTo>
                  <a:cubicBezTo>
                    <a:pt x="22943" y="0"/>
                    <a:pt x="24294" y="127"/>
                    <a:pt x="25623" y="380"/>
                  </a:cubicBezTo>
                  <a:lnTo>
                    <a:pt x="21590" y="21600"/>
                  </a:lnTo>
                  <a:lnTo>
                    <a:pt x="0" y="2093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3" name="Line 145"/>
            <p:cNvSpPr>
              <a:spLocks noChangeShapeType="1"/>
            </p:cNvSpPr>
            <p:nvPr/>
          </p:nvSpPr>
          <p:spPr bwMode="auto">
            <a:xfrm>
              <a:off x="3871" y="1856"/>
              <a:ext cx="0" cy="9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4" name="Rectangle 146"/>
            <p:cNvSpPr>
              <a:spLocks noChangeArrowheads="1"/>
            </p:cNvSpPr>
            <p:nvPr/>
          </p:nvSpPr>
          <p:spPr bwMode="auto">
            <a:xfrm>
              <a:off x="2652" y="2663"/>
              <a:ext cx="16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85" name="Line 147"/>
            <p:cNvSpPr>
              <a:spLocks noChangeShapeType="1"/>
            </p:cNvSpPr>
            <p:nvPr/>
          </p:nvSpPr>
          <p:spPr bwMode="auto">
            <a:xfrm>
              <a:off x="2374" y="2838"/>
              <a:ext cx="334" cy="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6" name="Line 148"/>
            <p:cNvSpPr>
              <a:spLocks noChangeShapeType="1"/>
            </p:cNvSpPr>
            <p:nvPr/>
          </p:nvSpPr>
          <p:spPr bwMode="auto">
            <a:xfrm flipH="1">
              <a:off x="2764" y="2838"/>
              <a:ext cx="334" cy="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7" name="Rectangle 149"/>
            <p:cNvSpPr>
              <a:spLocks noChangeArrowheads="1"/>
            </p:cNvSpPr>
            <p:nvPr/>
          </p:nvSpPr>
          <p:spPr bwMode="auto">
            <a:xfrm>
              <a:off x="2708" y="3186"/>
              <a:ext cx="56" cy="17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88" name="Line 150"/>
            <p:cNvSpPr>
              <a:spLocks noChangeShapeType="1"/>
            </p:cNvSpPr>
            <p:nvPr/>
          </p:nvSpPr>
          <p:spPr bwMode="auto">
            <a:xfrm>
              <a:off x="2429" y="2838"/>
              <a:ext cx="279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89" name="Line 151"/>
            <p:cNvSpPr>
              <a:spLocks noChangeShapeType="1"/>
            </p:cNvSpPr>
            <p:nvPr/>
          </p:nvSpPr>
          <p:spPr bwMode="auto">
            <a:xfrm flipH="1">
              <a:off x="2764" y="2838"/>
              <a:ext cx="279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90" name="Line 152"/>
            <p:cNvSpPr>
              <a:spLocks noChangeShapeType="1"/>
            </p:cNvSpPr>
            <p:nvPr/>
          </p:nvSpPr>
          <p:spPr bwMode="auto">
            <a:xfrm>
              <a:off x="2597" y="3070"/>
              <a:ext cx="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>
                <a:solidFill>
                  <a:prstClr val="white"/>
                </a:solidFill>
              </a:endParaRPr>
            </a:p>
          </p:txBody>
        </p:sp>
        <p:sp>
          <p:nvSpPr>
            <p:cNvPr id="26791" name="Rectangle 153"/>
            <p:cNvSpPr>
              <a:spLocks noChangeArrowheads="1"/>
            </p:cNvSpPr>
            <p:nvPr/>
          </p:nvSpPr>
          <p:spPr bwMode="auto">
            <a:xfrm>
              <a:off x="2541" y="2431"/>
              <a:ext cx="111" cy="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sp>
          <p:nvSpPr>
            <p:cNvPr id="26792" name="Rectangle 154"/>
            <p:cNvSpPr>
              <a:spLocks noChangeArrowheads="1"/>
            </p:cNvSpPr>
            <p:nvPr/>
          </p:nvSpPr>
          <p:spPr bwMode="auto">
            <a:xfrm>
              <a:off x="2987" y="2431"/>
              <a:ext cx="111" cy="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prstClr val="white"/>
                </a:solidFill>
                <a:latin typeface="Book Antiqua" pitchFamily="18" charset="0"/>
              </a:endParaRPr>
            </a:p>
          </p:txBody>
        </p:sp>
        <p:grpSp>
          <p:nvGrpSpPr>
            <p:cNvPr id="26793" name="Group 155"/>
            <p:cNvGrpSpPr>
              <a:grpSpLocks/>
            </p:cNvGrpSpPr>
            <p:nvPr/>
          </p:nvGrpSpPr>
          <p:grpSpPr bwMode="auto">
            <a:xfrm>
              <a:off x="2374" y="1735"/>
              <a:ext cx="167" cy="812"/>
              <a:chOff x="1152" y="3264"/>
              <a:chExt cx="144" cy="672"/>
            </a:xfrm>
          </p:grpSpPr>
          <p:sp>
            <p:nvSpPr>
              <p:cNvPr id="26794" name="Line 156"/>
              <p:cNvSpPr>
                <a:spLocks noChangeShapeType="1"/>
              </p:cNvSpPr>
              <p:nvPr/>
            </p:nvSpPr>
            <p:spPr bwMode="auto">
              <a:xfrm>
                <a:off x="1152" y="3264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795" name="Line 157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796" name="Line 158"/>
              <p:cNvSpPr>
                <a:spLocks noChangeShapeType="1"/>
              </p:cNvSpPr>
              <p:nvPr/>
            </p:nvSpPr>
            <p:spPr bwMode="auto">
              <a:xfrm>
                <a:off x="1152" y="33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797" name="Line 159"/>
              <p:cNvSpPr>
                <a:spLocks noChangeShapeType="1"/>
              </p:cNvSpPr>
              <p:nvPr/>
            </p:nvSpPr>
            <p:spPr bwMode="auto">
              <a:xfrm>
                <a:off x="1152" y="34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798" name="Line 160"/>
              <p:cNvSpPr>
                <a:spLocks noChangeShapeType="1"/>
              </p:cNvSpPr>
              <p:nvPr/>
            </p:nvSpPr>
            <p:spPr bwMode="auto">
              <a:xfrm>
                <a:off x="1152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799" name="Line 161"/>
              <p:cNvSpPr>
                <a:spLocks noChangeShapeType="1"/>
              </p:cNvSpPr>
              <p:nvPr/>
            </p:nvSpPr>
            <p:spPr bwMode="auto">
              <a:xfrm>
                <a:off x="115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800" name="Line 162"/>
              <p:cNvSpPr>
                <a:spLocks noChangeShapeType="1"/>
              </p:cNvSpPr>
              <p:nvPr/>
            </p:nvSpPr>
            <p:spPr bwMode="auto">
              <a:xfrm>
                <a:off x="1152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26801" name="Line 163"/>
              <p:cNvSpPr>
                <a:spLocks noChangeShapeType="1"/>
              </p:cNvSpPr>
              <p:nvPr/>
            </p:nvSpPr>
            <p:spPr bwMode="auto">
              <a:xfrm>
                <a:off x="1152" y="38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</p:grpSp>
      <p:graphicFrame>
        <p:nvGraphicFramePr>
          <p:cNvPr id="55460" name="Object 164"/>
          <p:cNvGraphicFramePr>
            <a:graphicFrameLocks noChangeAspect="1"/>
          </p:cNvGraphicFramePr>
          <p:nvPr/>
        </p:nvGraphicFramePr>
        <p:xfrm>
          <a:off x="2260600" y="52578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A&amp;L Editor symbol" r:id="rId10" imgW="7822565" imgH="2493645" progId="">
                  <p:embed/>
                </p:oleObj>
              </mc:Choice>
              <mc:Fallback>
                <p:oleObj name="A&amp;L Editor symbol" r:id="rId10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52578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61" name="Object 165"/>
          <p:cNvGraphicFramePr>
            <a:graphicFrameLocks noChangeAspect="1"/>
          </p:cNvGraphicFramePr>
          <p:nvPr/>
        </p:nvGraphicFramePr>
        <p:xfrm>
          <a:off x="1066800" y="52578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A&amp;L Editor symbol" r:id="rId12" imgW="7822565" imgH="2493645" progId="">
                  <p:embed/>
                </p:oleObj>
              </mc:Choice>
              <mc:Fallback>
                <p:oleObj name="A&amp;L Editor symbol" r:id="rId12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578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62" name="Object 166"/>
          <p:cNvGraphicFramePr>
            <a:graphicFrameLocks noChangeAspect="1"/>
          </p:cNvGraphicFramePr>
          <p:nvPr/>
        </p:nvGraphicFramePr>
        <p:xfrm>
          <a:off x="533400" y="35052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A&amp;L Editor symbol" r:id="rId13" imgW="7822565" imgH="2493645" progId="">
                  <p:embed/>
                </p:oleObj>
              </mc:Choice>
              <mc:Fallback>
                <p:oleObj name="A&amp;L Editor symbol" r:id="rId13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41" name="Rectangle 167"/>
          <p:cNvSpPr>
            <a:spLocks noChangeArrowheads="1"/>
          </p:cNvSpPr>
          <p:nvPr/>
        </p:nvSpPr>
        <p:spPr bwMode="auto">
          <a:xfrm>
            <a:off x="0" y="3505200"/>
            <a:ext cx="228600" cy="3352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26742" name="Rectangle 168"/>
          <p:cNvSpPr>
            <a:spLocks noChangeArrowheads="1"/>
          </p:cNvSpPr>
          <p:nvPr/>
        </p:nvSpPr>
        <p:spPr bwMode="auto">
          <a:xfrm>
            <a:off x="6477000" y="6553200"/>
            <a:ext cx="1828800" cy="304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>
              <a:solidFill>
                <a:prstClr val="white"/>
              </a:solidFill>
              <a:latin typeface="Book Antiqua" pitchFamily="18" charset="0"/>
            </a:endParaRPr>
          </a:p>
        </p:txBody>
      </p:sp>
      <p:graphicFrame>
        <p:nvGraphicFramePr>
          <p:cNvPr id="55465" name="Object 169"/>
          <p:cNvGraphicFramePr>
            <a:graphicFrameLocks noChangeAspect="1"/>
          </p:cNvGraphicFramePr>
          <p:nvPr/>
        </p:nvGraphicFramePr>
        <p:xfrm>
          <a:off x="6096000" y="5867400"/>
          <a:ext cx="10922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A&amp;L Editor symbol" r:id="rId14" imgW="7822565" imgH="2493645" progId="">
                  <p:embed/>
                </p:oleObj>
              </mc:Choice>
              <mc:Fallback>
                <p:oleObj name="A&amp;L Editor symbol" r:id="rId14" imgW="7822565" imgH="2493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867400"/>
                        <a:ext cx="10922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66" name="Line 170"/>
          <p:cNvSpPr>
            <a:spLocks noChangeShapeType="1"/>
          </p:cNvSpPr>
          <p:nvPr/>
        </p:nvSpPr>
        <p:spPr bwMode="auto">
          <a:xfrm flipH="1">
            <a:off x="7696200" y="5257800"/>
            <a:ext cx="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graphicFrame>
        <p:nvGraphicFramePr>
          <p:cNvPr id="55467" name="Object 171"/>
          <p:cNvGraphicFramePr>
            <a:graphicFrameLocks noChangeAspect="1"/>
          </p:cNvGraphicFramePr>
          <p:nvPr/>
        </p:nvGraphicFramePr>
        <p:xfrm>
          <a:off x="2667000" y="3657600"/>
          <a:ext cx="2270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A&amp;L Editor symbol" r:id="rId15" imgW="1318260" imgH="3489325" progId="">
                  <p:embed/>
                </p:oleObj>
              </mc:Choice>
              <mc:Fallback>
                <p:oleObj name="A&amp;L Editor symbol" r:id="rId15" imgW="1318260" imgH="34893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57600"/>
                        <a:ext cx="2270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68" name="Object 172"/>
          <p:cNvGraphicFramePr>
            <a:graphicFrameLocks noChangeAspect="1"/>
          </p:cNvGraphicFramePr>
          <p:nvPr/>
        </p:nvGraphicFramePr>
        <p:xfrm>
          <a:off x="4343400" y="5257800"/>
          <a:ext cx="2270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A&amp;L Editor symbol" r:id="rId17" imgW="1318260" imgH="3489325" progId="">
                  <p:embed/>
                </p:oleObj>
              </mc:Choice>
              <mc:Fallback>
                <p:oleObj name="A&amp;L Editor symbol" r:id="rId17" imgW="1318260" imgH="34893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257800"/>
                        <a:ext cx="2270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469" name="Line 173"/>
          <p:cNvSpPr>
            <a:spLocks noChangeShapeType="1"/>
          </p:cNvSpPr>
          <p:nvPr/>
        </p:nvSpPr>
        <p:spPr bwMode="auto">
          <a:xfrm flipV="1">
            <a:off x="3429000" y="3657600"/>
            <a:ext cx="609600" cy="152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48" name="Text Box 174"/>
          <p:cNvSpPr txBox="1">
            <a:spLocks noChangeArrowheads="1"/>
          </p:cNvSpPr>
          <p:nvPr/>
        </p:nvSpPr>
        <p:spPr bwMode="auto">
          <a:xfrm>
            <a:off x="4211638" y="1744663"/>
            <a:ext cx="154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sz="2400" b="1">
                <a:solidFill>
                  <a:prstClr val="white"/>
                </a:solidFill>
                <a:latin typeface="Calibri" pitchFamily="34" charset="0"/>
              </a:rPr>
              <a:t>Acil Servis</a:t>
            </a:r>
            <a:r>
              <a:rPr lang="sv-SE" sz="2400" b="1">
                <a:solidFill>
                  <a:prstClr val="white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749" name="Line 176"/>
          <p:cNvSpPr>
            <a:spLocks noChangeShapeType="1"/>
          </p:cNvSpPr>
          <p:nvPr/>
        </p:nvSpPr>
        <p:spPr bwMode="auto">
          <a:xfrm flipV="1">
            <a:off x="0" y="4724400"/>
            <a:ext cx="4140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white"/>
              </a:solidFill>
            </a:endParaRPr>
          </a:p>
        </p:txBody>
      </p:sp>
      <p:sp>
        <p:nvSpPr>
          <p:cNvPr id="26750" name="Text Box 177"/>
          <p:cNvSpPr txBox="1">
            <a:spLocks noChangeArrowheads="1"/>
          </p:cNvSpPr>
          <p:nvPr/>
        </p:nvSpPr>
        <p:spPr bwMode="auto">
          <a:xfrm>
            <a:off x="3851275" y="3968750"/>
            <a:ext cx="342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2400" b="1">
                <a:solidFill>
                  <a:srgbClr val="FFFF00"/>
                </a:solidFill>
                <a:latin typeface="Calibri" pitchFamily="34" charset="0"/>
              </a:rPr>
              <a:t>Hastane Acil Bariyeri</a:t>
            </a:r>
          </a:p>
        </p:txBody>
      </p:sp>
    </p:spTree>
    <p:extLst>
      <p:ext uri="{BB962C8B-B14F-4D97-AF65-F5344CB8AC3E}">
        <p14:creationId xmlns:p14="http://schemas.microsoft.com/office/powerpoint/2010/main" val="443537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4" grpId="0" animBg="1"/>
      <p:bldP spid="55395" grpId="0" animBg="1"/>
      <p:bldP spid="55396" grpId="0" animBg="1"/>
      <p:bldP spid="55397" grpId="0" animBg="1"/>
      <p:bldP spid="55398" grpId="0" animBg="1"/>
      <p:bldP spid="55399" grpId="0" animBg="1"/>
      <p:bldP spid="55401" grpId="0" animBg="1"/>
      <p:bldP spid="55403" grpId="0" animBg="1"/>
      <p:bldP spid="55404" grpId="0" animBg="1"/>
      <p:bldP spid="55405" grpId="0" animBg="1"/>
      <p:bldP spid="55406" grpId="0" animBg="1"/>
      <p:bldP spid="55407" grpId="0" animBg="1"/>
      <p:bldP spid="55466" grpId="0" animBg="1"/>
      <p:bldP spid="554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Calibri" pitchFamily="34" charset="0"/>
              </a:rPr>
              <a:t>MÜDAHALE BASAMAKLARI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tr-TR" smtClean="0">
                <a:latin typeface="Calibri" pitchFamily="34" charset="0"/>
              </a:rPr>
              <a:t>Hap  planı kapsamında özelleştirilmiş KBRN yanıt planının devreye sokulması</a:t>
            </a:r>
          </a:p>
          <a:p>
            <a:pPr eaLnBrk="1" hangingPunct="1"/>
            <a:r>
              <a:rPr lang="tr-TR" smtClean="0">
                <a:latin typeface="Calibri" pitchFamily="34" charset="0"/>
              </a:rPr>
              <a:t>Ayaktan başvurulara karşı hazırlıklı olunması</a:t>
            </a:r>
          </a:p>
          <a:p>
            <a:pPr eaLnBrk="1" hangingPunct="1"/>
            <a:r>
              <a:rPr lang="tr-TR" smtClean="0">
                <a:latin typeface="Calibri" pitchFamily="34" charset="0"/>
              </a:rPr>
              <a:t>Hastane acil bariyerinin oluşturulması</a:t>
            </a:r>
          </a:p>
          <a:p>
            <a:pPr eaLnBrk="1" hangingPunct="1"/>
            <a:r>
              <a:rPr lang="tr-TR" smtClean="0">
                <a:latin typeface="Calibri" pitchFamily="34" charset="0"/>
              </a:rPr>
              <a:t>Acil servisin  hazırlanması</a:t>
            </a:r>
          </a:p>
          <a:p>
            <a:pPr eaLnBrk="1" hangingPunct="1"/>
            <a:r>
              <a:rPr lang="tr-TR" smtClean="0">
                <a:latin typeface="Calibri" pitchFamily="34" charset="0"/>
              </a:rPr>
              <a:t>İvedilikle arındırmanın yapılıp tedavinin başlanması </a:t>
            </a:r>
          </a:p>
          <a:p>
            <a:pPr eaLnBrk="1" hangingPunct="1"/>
            <a:r>
              <a:rPr lang="tr-TR" smtClean="0">
                <a:latin typeface="Calibri" pitchFamily="34" charset="0"/>
              </a:rPr>
              <a:t>Tıbbı tedavi açısından gerekli uzmanlık dallarının bilgilendirilmesi ve hazırlanması </a:t>
            </a:r>
          </a:p>
          <a:p>
            <a:pPr eaLnBrk="1" hangingPunct="1"/>
            <a:r>
              <a:rPr lang="tr-TR" b="1" smtClean="0">
                <a:latin typeface="Calibri" pitchFamily="34" charset="0"/>
              </a:rPr>
              <a:t>KBRN VAKALARI ADLİ VAKALARDIR!!!</a:t>
            </a:r>
          </a:p>
        </p:txBody>
      </p:sp>
    </p:spTree>
    <p:extLst>
      <p:ext uri="{BB962C8B-B14F-4D97-AF65-F5344CB8AC3E}">
        <p14:creationId xmlns:p14="http://schemas.microsoft.com/office/powerpoint/2010/main" val="31554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1 Başlık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>
                <a:solidFill>
                  <a:schemeClr val="tx1"/>
                </a:solidFill>
                <a:latin typeface="Calibri" pitchFamily="34" charset="0"/>
              </a:rPr>
              <a:t>SONUÇ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4294967295"/>
          </p:nvPr>
        </p:nvSpPr>
        <p:spPr>
          <a:xfrm>
            <a:off x="957263" y="2349500"/>
            <a:ext cx="8186737" cy="295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b="1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latin typeface="Calibri" pitchFamily="34" charset="0"/>
                <a:cs typeface="Arial" charset="0"/>
              </a:rPr>
              <a:t>KBRN vakalarında dekontaminasyon /izolasyon tedavinin en önemli basamağıdır</a:t>
            </a:r>
          </a:p>
          <a:p>
            <a:pPr eaLnBrk="1" hangingPunct="1">
              <a:lnSpc>
                <a:spcPct val="90000"/>
              </a:lnSpc>
            </a:pPr>
            <a:endParaRPr lang="tr-TR" b="1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tr-TR" b="1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tr-TR" b="1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tr-TR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tr-TR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71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OLASI KBRN OLAYLARI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200" dirty="0" smtClean="0"/>
              <a:t>Toplu gıda zehirlenmeleri</a:t>
            </a:r>
          </a:p>
          <a:p>
            <a:r>
              <a:rPr lang="tr-TR" sz="2200" dirty="0" smtClean="0"/>
              <a:t>Beklenmeyen yanıklar</a:t>
            </a:r>
          </a:p>
          <a:p>
            <a:r>
              <a:rPr lang="tr-TR" sz="2200" dirty="0" smtClean="0"/>
              <a:t>Toplu hayvan ölümleri</a:t>
            </a:r>
          </a:p>
          <a:p>
            <a:r>
              <a:rPr lang="tr-TR" sz="2200" dirty="0" smtClean="0"/>
              <a:t>Bölgesel bitki örtüsü zararları</a:t>
            </a:r>
          </a:p>
          <a:p>
            <a:r>
              <a:rPr lang="tr-TR" sz="2200" dirty="0" smtClean="0"/>
              <a:t>TK sonrası uyumsuz sağlık problemleri</a:t>
            </a:r>
          </a:p>
          <a:p>
            <a:r>
              <a:rPr lang="tr-TR" sz="2200" dirty="0" smtClean="0"/>
              <a:t>Yaygın kan tablosu değişiklikleri</a:t>
            </a:r>
          </a:p>
          <a:p>
            <a:r>
              <a:rPr lang="tr-TR" sz="2200" dirty="0" smtClean="0"/>
              <a:t>Mevsim ile uyumsuz salgınlar</a:t>
            </a:r>
          </a:p>
          <a:p>
            <a:r>
              <a:rPr lang="tr-TR" sz="2200" dirty="0" smtClean="0"/>
              <a:t>Sanayii tesislerinde çalışanlar veya yakınlarında ikamet edenlerde  benzer hastalıklar görülmesi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3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KBRN PROTOKOLÜ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Havalandırma ve giriş kapılarını kapattır bölümde çalışan personeli uyar.</a:t>
            </a:r>
          </a:p>
          <a:p>
            <a:r>
              <a:rPr lang="tr-TR" sz="2400" dirty="0" smtClean="0"/>
              <a:t>Güvenlik personelini başka hasta alınmaması konusunda uyar 112 KKM </a:t>
            </a:r>
            <a:r>
              <a:rPr lang="tr-TR" sz="2400" dirty="0" err="1" smtClean="0"/>
              <a:t>yi</a:t>
            </a:r>
            <a:r>
              <a:rPr lang="tr-TR" sz="2400" dirty="0" smtClean="0"/>
              <a:t> konu hakkında bilgilendir.</a:t>
            </a:r>
          </a:p>
          <a:p>
            <a:r>
              <a:rPr lang="tr-TR" sz="2400" dirty="0" smtClean="0"/>
              <a:t>Acilde o anda bulunan diğer hastalar ve gerekli olmayan personel durumuna göre bölgeden uzaklaştırılır.</a:t>
            </a:r>
          </a:p>
          <a:p>
            <a:r>
              <a:rPr lang="tr-TR" sz="2400" dirty="0" smtClean="0"/>
              <a:t>Yaralı olmayan bulaş sağlık personelini havalandırması çalışmayan bir odaya al pencere ve kapı altlarını kapat.</a:t>
            </a:r>
          </a:p>
          <a:p>
            <a:r>
              <a:rPr lang="tr-TR" sz="2400" dirty="0" smtClean="0"/>
              <a:t>Arındırma ünitesini hazır hale getirt. İlgili personeli göreve çağır.</a:t>
            </a:r>
          </a:p>
          <a:p>
            <a:r>
              <a:rPr lang="tr-TR" sz="2400" dirty="0" smtClean="0"/>
              <a:t>KBRN vakası olduğu düşünülen vakalar arındırma için üniteye yönlendir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265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446</Words>
  <Application>Microsoft Office PowerPoint</Application>
  <PresentationFormat>Ekran Gösterisi (4:3)</PresentationFormat>
  <Paragraphs>81</Paragraphs>
  <Slides>17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3</vt:i4>
      </vt:variant>
      <vt:variant>
        <vt:lpstr>Slayt Başlıkları</vt:lpstr>
      </vt:variant>
      <vt:variant>
        <vt:i4>17</vt:i4>
      </vt:variant>
    </vt:vector>
  </HeadingPairs>
  <TitlesOfParts>
    <vt:vector size="29" baseType="lpstr">
      <vt:lpstr>Arial</vt:lpstr>
      <vt:lpstr>Book Antiqua</vt:lpstr>
      <vt:lpstr>Calibri</vt:lpstr>
      <vt:lpstr>Century Gothic</vt:lpstr>
      <vt:lpstr>Times New Roman</vt:lpstr>
      <vt:lpstr>Verdana</vt:lpstr>
      <vt:lpstr>Wingdings</vt:lpstr>
      <vt:lpstr>Wingdings 2</vt:lpstr>
      <vt:lpstr>Canlı</vt:lpstr>
      <vt:lpstr>Resim</vt:lpstr>
      <vt:lpstr>A&amp;L Editor symbol</vt:lpstr>
      <vt:lpstr>Diagramm</vt:lpstr>
      <vt:lpstr>PowerPoint Sunusu</vt:lpstr>
      <vt:lpstr>HASTANE ACİL BARİYERİ</vt:lpstr>
      <vt:lpstr>PowerPoint Sunusu</vt:lpstr>
      <vt:lpstr>PowerPoint Sunusu</vt:lpstr>
      <vt:lpstr>KBRN atağında hastane</vt:lpstr>
      <vt:lpstr>MÜDAHALE BASAMAKLARI</vt:lpstr>
      <vt:lpstr>SONUÇ</vt:lpstr>
      <vt:lpstr>OLASI KBRN OLAYLARI</vt:lpstr>
      <vt:lpstr>KBRN PROTOKOLÜ</vt:lpstr>
      <vt:lpstr>KBRN DE HASTANE YÖNETİMİ</vt:lpstr>
      <vt:lpstr>DİĞER KURUMLAR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huseyin murat merci mahmutoglu</dc:creator>
  <cp:lastModifiedBy>ŞERİFE ERGÜDEN</cp:lastModifiedBy>
  <cp:revision>5</cp:revision>
  <dcterms:created xsi:type="dcterms:W3CDTF">2014-08-04T06:30:19Z</dcterms:created>
  <dcterms:modified xsi:type="dcterms:W3CDTF">2019-01-29T13:46:52Z</dcterms:modified>
</cp:coreProperties>
</file>